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6"/>
  </p:notesMasterIdLst>
  <p:sldIdLst>
    <p:sldId id="320" r:id="rId2"/>
    <p:sldId id="319" r:id="rId3"/>
    <p:sldId id="257" r:id="rId4"/>
    <p:sldId id="299" r:id="rId5"/>
    <p:sldId id="300" r:id="rId6"/>
    <p:sldId id="301" r:id="rId7"/>
    <p:sldId id="302" r:id="rId8"/>
    <p:sldId id="303" r:id="rId9"/>
    <p:sldId id="304" r:id="rId10"/>
    <p:sldId id="305" r:id="rId11"/>
    <p:sldId id="306" r:id="rId12"/>
    <p:sldId id="308" r:id="rId13"/>
    <p:sldId id="309" r:id="rId14"/>
    <p:sldId id="311" r:id="rId15"/>
    <p:sldId id="312" r:id="rId16"/>
    <p:sldId id="273" r:id="rId17"/>
    <p:sldId id="313" r:id="rId18"/>
    <p:sldId id="314" r:id="rId19"/>
    <p:sldId id="315" r:id="rId20"/>
    <p:sldId id="316" r:id="rId21"/>
    <p:sldId id="317" r:id="rId22"/>
    <p:sldId id="288" r:id="rId23"/>
    <p:sldId id="298" r:id="rId24"/>
    <p:sldId id="31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inardi, Nicole" initials="N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2" autoAdjust="0"/>
    <p:restoredTop sz="83198" autoAdjust="0"/>
  </p:normalViewPr>
  <p:slideViewPr>
    <p:cSldViewPr>
      <p:cViewPr>
        <p:scale>
          <a:sx n="66" d="100"/>
          <a:sy n="66" d="100"/>
        </p:scale>
        <p:origin x="2856" y="1048"/>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2760" y="7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commentAuthors" Target="commentAuthor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E9DA0B-9445-4F0A-8264-4232F30DBE40}" type="datetimeFigureOut">
              <a:rPr lang="en-US" smtClean="0"/>
              <a:t>9/16/18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36E7C1-E3AC-4E7E-A9E4-CC0ABB0BA349}" type="slidenum">
              <a:rPr lang="en-US" smtClean="0"/>
              <a:t>‹#›</a:t>
            </a:fld>
            <a:endParaRPr lang="en-US"/>
          </a:p>
        </p:txBody>
      </p:sp>
    </p:spTree>
    <p:extLst>
      <p:ext uri="{BB962C8B-B14F-4D97-AF65-F5344CB8AC3E}">
        <p14:creationId xmlns:p14="http://schemas.microsoft.com/office/powerpoint/2010/main" val="273856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dirty="0" smtClean="0"/>
              <a:t>We define </a:t>
            </a:r>
            <a:r>
              <a:rPr lang="en-US" b="1" dirty="0" smtClean="0"/>
              <a:t>motivation </a:t>
            </a:r>
            <a:r>
              <a:rPr lang="en-US" dirty="0" smtClean="0"/>
              <a:t>as forces from within individuals that stimulate and drive them to achieve goals. But how does motivation affect the way we behave? Motivation is a process by which </a:t>
            </a:r>
            <a:r>
              <a:rPr lang="en-US" noProof="0" dirty="0" smtClean="0"/>
              <a:t>behavior is</a:t>
            </a:r>
            <a:r>
              <a:rPr lang="en-US" i="1" noProof="0" dirty="0" smtClean="0"/>
              <a:t> energized</a:t>
            </a:r>
            <a:r>
              <a:rPr lang="en-US" noProof="0" dirty="0" smtClean="0"/>
              <a:t>, meaning we are willing to work hard; </a:t>
            </a:r>
            <a:r>
              <a:rPr lang="en-US" i="1" noProof="0" dirty="0" smtClean="0"/>
              <a:t>directed, </a:t>
            </a:r>
            <a:r>
              <a:rPr lang="en-US" noProof="0" dirty="0" smtClean="0"/>
              <a:t>meaning we</a:t>
            </a:r>
            <a:r>
              <a:rPr lang="en-US" baseline="0" noProof="0" dirty="0" smtClean="0"/>
              <a:t> have </a:t>
            </a:r>
            <a:r>
              <a:rPr lang="en-US" noProof="0" dirty="0" smtClean="0"/>
              <a:t>chosen what to work at; and </a:t>
            </a:r>
            <a:r>
              <a:rPr lang="en-US" i="1" noProof="0" dirty="0" smtClean="0"/>
              <a:t>maintained,</a:t>
            </a:r>
            <a:r>
              <a:rPr lang="en-US" noProof="0" dirty="0" smtClean="0"/>
              <a:t> meaning we intend to work for some period of time to achieve objectives.</a:t>
            </a:r>
            <a:endParaRPr lang="en-US" noProof="0" dirty="0"/>
          </a:p>
        </p:txBody>
      </p:sp>
      <p:sp>
        <p:nvSpPr>
          <p:cNvPr id="4" name="Slide Number Placeholder 3"/>
          <p:cNvSpPr>
            <a:spLocks noGrp="1"/>
          </p:cNvSpPr>
          <p:nvPr>
            <p:ph type="sldNum" sz="quarter" idx="10"/>
          </p:nvPr>
        </p:nvSpPr>
        <p:spPr/>
        <p:txBody>
          <a:bodyPr/>
          <a:lstStyle/>
          <a:p>
            <a:fld id="{1A36E7C1-E3AC-4E7E-A9E4-CC0ABB0BA349}" type="slidenum">
              <a:rPr lang="en-US" smtClean="0"/>
              <a:t>3</a:t>
            </a:fld>
            <a:endParaRPr lang="en-US"/>
          </a:p>
        </p:txBody>
      </p:sp>
    </p:spTree>
    <p:extLst>
      <p:ext uri="{BB962C8B-B14F-4D97-AF65-F5344CB8AC3E}">
        <p14:creationId xmlns:p14="http://schemas.microsoft.com/office/powerpoint/2010/main" val="923511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There are two main mechanisms of intrinsic motivation: need for competence, and need for self-determination. In carrying out her duties as assistant manager, Katie is satisfying her </a:t>
            </a:r>
            <a:r>
              <a:rPr lang="en-US" b="1" noProof="0" dirty="0" smtClean="0"/>
              <a:t>need for competence</a:t>
            </a:r>
            <a:r>
              <a:rPr lang="en-US" b="0" noProof="0" dirty="0" smtClean="0"/>
              <a:t>,</a:t>
            </a:r>
            <a:r>
              <a:rPr lang="en-US" noProof="0" dirty="0" smtClean="0"/>
              <a:t> which is the satisfaction we gain by stretching and exercising our capabilities, and her </a:t>
            </a:r>
            <a:r>
              <a:rPr lang="en-US" b="1" noProof="0" dirty="0" smtClean="0"/>
              <a:t>need for self-determination</a:t>
            </a:r>
            <a:r>
              <a:rPr lang="en-US" b="0" noProof="0" dirty="0" smtClean="0"/>
              <a:t>, </a:t>
            </a:r>
            <a:r>
              <a:rPr lang="en-US" noProof="0" dirty="0" smtClean="0"/>
              <a:t>or the feeling of satisfaction and control we get from making efforts that do not rely on any external influences.</a:t>
            </a:r>
            <a:endParaRPr lang="en-US" noProof="0" dirty="0"/>
          </a:p>
        </p:txBody>
      </p:sp>
      <p:sp>
        <p:nvSpPr>
          <p:cNvPr id="4" name="Slide Number Placeholder 3"/>
          <p:cNvSpPr>
            <a:spLocks noGrp="1"/>
          </p:cNvSpPr>
          <p:nvPr>
            <p:ph type="sldNum" sz="quarter" idx="10"/>
          </p:nvPr>
        </p:nvSpPr>
        <p:spPr/>
        <p:txBody>
          <a:bodyPr/>
          <a:lstStyle/>
          <a:p>
            <a:fld id="{ACF6DEF7-62C7-4DB6-BB0A-6C93E278C0CE}" type="slidenum">
              <a:rPr lang="en-US" smtClean="0"/>
              <a:t>4</a:t>
            </a:fld>
            <a:endParaRPr lang="en-US"/>
          </a:p>
        </p:txBody>
      </p:sp>
    </p:spTree>
    <p:extLst>
      <p:ext uri="{BB962C8B-B14F-4D97-AF65-F5344CB8AC3E}">
        <p14:creationId xmlns:p14="http://schemas.microsoft.com/office/powerpoint/2010/main" val="1544759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Extrinsic rewards</a:t>
            </a:r>
            <a:r>
              <a:rPr lang="en-US" noProof="0" dirty="0" smtClean="0"/>
              <a:t> are external awards to employees such as salary, bonuses, and paid vacations. Extrinsic rewards can either increase intrinsic motivation, if the rewards are high, or decrease it if they are low. On the one hand, extrinsic rewards act as a source of competency information. That is, by directly and concretely showing the employee he or she is valued through financial rewards, for example, they increase feelings of competence and self-determination and therefore increase intrinsic motivation. On the other hand, when people feel they are being under-rewarded, their feelings of self-determination decrease, as does their intrinsic motivation.</a:t>
            </a:r>
            <a:r>
              <a:rPr lang="en-US" baseline="30000" noProof="0" dirty="0" smtClean="0"/>
              <a:t>2</a:t>
            </a:r>
            <a:endParaRPr lang="en-US" noProof="0" dirty="0"/>
          </a:p>
        </p:txBody>
      </p:sp>
      <p:sp>
        <p:nvSpPr>
          <p:cNvPr id="4" name="Slide Number Placeholder 3"/>
          <p:cNvSpPr>
            <a:spLocks noGrp="1"/>
          </p:cNvSpPr>
          <p:nvPr>
            <p:ph type="sldNum" sz="quarter" idx="10"/>
          </p:nvPr>
        </p:nvSpPr>
        <p:spPr/>
        <p:txBody>
          <a:bodyPr/>
          <a:lstStyle/>
          <a:p>
            <a:fld id="{ACF6DEF7-62C7-4DB6-BB0A-6C93E278C0CE}" type="slidenum">
              <a:rPr lang="en-US" smtClean="0"/>
              <a:t>5</a:t>
            </a:fld>
            <a:endParaRPr lang="en-US"/>
          </a:p>
        </p:txBody>
      </p:sp>
    </p:spTree>
    <p:extLst>
      <p:ext uri="{BB962C8B-B14F-4D97-AF65-F5344CB8AC3E}">
        <p14:creationId xmlns:p14="http://schemas.microsoft.com/office/powerpoint/2010/main" val="1017945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smtClean="0"/>
          </a:p>
        </p:txBody>
      </p:sp>
      <p:sp>
        <p:nvSpPr>
          <p:cNvPr id="38916" name="Slide Number Placeholder 3"/>
          <p:cNvSpPr>
            <a:spLocks noGrp="1"/>
          </p:cNvSpPr>
          <p:nvPr>
            <p:ph type="sldNum" sz="quarter" idx="5"/>
          </p:nvPr>
        </p:nvSpPr>
        <p:spPr>
          <a:noFill/>
        </p:spPr>
        <p:txBody>
          <a:bodyPr/>
          <a:lstStyle/>
          <a:p>
            <a:fld id="{8754A959-3A9B-42F5-A45C-5B3FD8888D6E}" type="slidenum">
              <a:rPr lang="en-US" smtClean="0"/>
              <a:pPr/>
              <a:t>6</a:t>
            </a:fld>
            <a:endParaRPr lang="en-US" smtClean="0"/>
          </a:p>
        </p:txBody>
      </p:sp>
    </p:spTree>
    <p:extLst>
      <p:ext uri="{BB962C8B-B14F-4D97-AF65-F5344CB8AC3E}">
        <p14:creationId xmlns:p14="http://schemas.microsoft.com/office/powerpoint/2010/main" val="1970633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smtClean="0"/>
          </a:p>
        </p:txBody>
      </p:sp>
      <p:sp>
        <p:nvSpPr>
          <p:cNvPr id="39940" name="Slide Number Placeholder 3"/>
          <p:cNvSpPr>
            <a:spLocks noGrp="1"/>
          </p:cNvSpPr>
          <p:nvPr>
            <p:ph type="sldNum" sz="quarter" idx="5"/>
          </p:nvPr>
        </p:nvSpPr>
        <p:spPr>
          <a:noFill/>
        </p:spPr>
        <p:txBody>
          <a:bodyPr/>
          <a:lstStyle/>
          <a:p>
            <a:fld id="{68201AFA-F966-4450-81A4-BBE38F35A877}" type="slidenum">
              <a:rPr lang="en-US" smtClean="0"/>
              <a:pPr/>
              <a:t>7</a:t>
            </a:fld>
            <a:endParaRPr lang="en-US" smtClean="0"/>
          </a:p>
        </p:txBody>
      </p:sp>
    </p:spTree>
    <p:extLst>
      <p:ext uri="{BB962C8B-B14F-4D97-AF65-F5344CB8AC3E}">
        <p14:creationId xmlns:p14="http://schemas.microsoft.com/office/powerpoint/2010/main" val="144387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smtClean="0"/>
          </a:p>
        </p:txBody>
      </p:sp>
      <p:sp>
        <p:nvSpPr>
          <p:cNvPr id="41988" name="Slide Number Placeholder 3"/>
          <p:cNvSpPr>
            <a:spLocks noGrp="1"/>
          </p:cNvSpPr>
          <p:nvPr>
            <p:ph type="sldNum" sz="quarter" idx="5"/>
          </p:nvPr>
        </p:nvSpPr>
        <p:spPr>
          <a:noFill/>
        </p:spPr>
        <p:txBody>
          <a:bodyPr/>
          <a:lstStyle/>
          <a:p>
            <a:fld id="{1315B07E-47BB-4E83-9186-A82F305BBC6A}" type="slidenum">
              <a:rPr lang="en-US" smtClean="0"/>
              <a:pPr/>
              <a:t>8</a:t>
            </a:fld>
            <a:endParaRPr lang="en-US" smtClean="0"/>
          </a:p>
        </p:txBody>
      </p:sp>
    </p:spTree>
    <p:extLst>
      <p:ext uri="{BB962C8B-B14F-4D97-AF65-F5344CB8AC3E}">
        <p14:creationId xmlns:p14="http://schemas.microsoft.com/office/powerpoint/2010/main" val="362646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smtClean="0"/>
          </a:p>
        </p:txBody>
      </p:sp>
      <p:sp>
        <p:nvSpPr>
          <p:cNvPr id="43012" name="Slide Number Placeholder 3"/>
          <p:cNvSpPr>
            <a:spLocks noGrp="1"/>
          </p:cNvSpPr>
          <p:nvPr>
            <p:ph type="sldNum" sz="quarter" idx="5"/>
          </p:nvPr>
        </p:nvSpPr>
        <p:spPr>
          <a:noFill/>
        </p:spPr>
        <p:txBody>
          <a:bodyPr/>
          <a:lstStyle/>
          <a:p>
            <a:fld id="{50AF10E2-2CC1-46F7-AE1A-0A3552F578F2}" type="slidenum">
              <a:rPr lang="en-US" smtClean="0"/>
              <a:pPr/>
              <a:t>9</a:t>
            </a:fld>
            <a:endParaRPr lang="en-US" smtClean="0"/>
          </a:p>
        </p:txBody>
      </p:sp>
    </p:spTree>
    <p:extLst>
      <p:ext uri="{BB962C8B-B14F-4D97-AF65-F5344CB8AC3E}">
        <p14:creationId xmlns:p14="http://schemas.microsoft.com/office/powerpoint/2010/main" val="1667103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88FDDF08-7A23-4E6A-A2B8-3AACE5DCB9AB}" type="slidenum">
              <a:rPr lang="en-US" smtClean="0"/>
              <a:pPr/>
              <a:t>10</a:t>
            </a:fld>
            <a:endParaRPr lang="en-US" smtClean="0"/>
          </a:p>
        </p:txBody>
      </p:sp>
    </p:spTree>
    <p:extLst>
      <p:ext uri="{BB962C8B-B14F-4D97-AF65-F5344CB8AC3E}">
        <p14:creationId xmlns:p14="http://schemas.microsoft.com/office/powerpoint/2010/main" val="1144244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8633020-0EA3-47D9-8B74-AEA9C4B60653}" type="slidenum">
              <a:rPr lang="en-US" smtClean="0"/>
              <a:pPr>
                <a:defRPr/>
              </a:pPr>
              <a:t>11</a:t>
            </a:fld>
            <a:endParaRPr lang="en-US" dirty="0"/>
          </a:p>
        </p:txBody>
      </p:sp>
    </p:spTree>
    <p:extLst>
      <p:ext uri="{BB962C8B-B14F-4D97-AF65-F5344CB8AC3E}">
        <p14:creationId xmlns:p14="http://schemas.microsoft.com/office/powerpoint/2010/main" val="83127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smtClean="0"/>
          </a:p>
        </p:txBody>
      </p:sp>
      <p:sp>
        <p:nvSpPr>
          <p:cNvPr id="52228" name="Slide Number Placeholder 3"/>
          <p:cNvSpPr>
            <a:spLocks noGrp="1"/>
          </p:cNvSpPr>
          <p:nvPr>
            <p:ph type="sldNum" sz="quarter" idx="5"/>
          </p:nvPr>
        </p:nvSpPr>
        <p:spPr>
          <a:noFill/>
        </p:spPr>
        <p:txBody>
          <a:bodyPr/>
          <a:lstStyle/>
          <a:p>
            <a:fld id="{6F7EE25B-7F1F-4F87-B995-1E648453D54E}" type="slidenum">
              <a:rPr lang="en-US" smtClean="0"/>
              <a:pPr/>
              <a:t>12</a:t>
            </a:fld>
            <a:endParaRPr lang="en-US" smtClean="0"/>
          </a:p>
        </p:txBody>
      </p:sp>
    </p:spTree>
    <p:extLst>
      <p:ext uri="{BB962C8B-B14F-4D97-AF65-F5344CB8AC3E}">
        <p14:creationId xmlns:p14="http://schemas.microsoft.com/office/powerpoint/2010/main" val="46465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smtClean="0"/>
          </a:p>
        </p:txBody>
      </p:sp>
      <p:sp>
        <p:nvSpPr>
          <p:cNvPr id="53252" name="Slide Number Placeholder 3"/>
          <p:cNvSpPr>
            <a:spLocks noGrp="1"/>
          </p:cNvSpPr>
          <p:nvPr>
            <p:ph type="sldNum" sz="quarter" idx="5"/>
          </p:nvPr>
        </p:nvSpPr>
        <p:spPr>
          <a:noFill/>
        </p:spPr>
        <p:txBody>
          <a:bodyPr/>
          <a:lstStyle/>
          <a:p>
            <a:fld id="{5CB8FEEF-FF46-48FE-8F18-FAFE5347AC9C}" type="slidenum">
              <a:rPr lang="en-US" smtClean="0"/>
              <a:pPr/>
              <a:t>13</a:t>
            </a:fld>
            <a:endParaRPr lang="en-US" smtClean="0"/>
          </a:p>
        </p:txBody>
      </p:sp>
    </p:spTree>
    <p:extLst>
      <p:ext uri="{BB962C8B-B14F-4D97-AF65-F5344CB8AC3E}">
        <p14:creationId xmlns:p14="http://schemas.microsoft.com/office/powerpoint/2010/main" val="1571911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E0DC6CF6-C588-4179-AE73-1721B60E3BD7}" type="slidenum">
              <a:rPr lang="en-AU" smtClean="0">
                <a:latin typeface="Tahoma" pitchFamily="34" charset="0"/>
                <a:ea typeface="ヒラギノ角ゴ Pro W3"/>
                <a:cs typeface="ヒラギノ角ゴ Pro W3"/>
              </a:rPr>
              <a:pPr/>
              <a:t>14</a:t>
            </a:fld>
            <a:endParaRPr lang="en-AU" smtClean="0">
              <a:latin typeface="Tahoma" pitchFamily="34" charset="0"/>
              <a:ea typeface="ヒラギノ角ゴ Pro W3"/>
              <a:cs typeface="ヒラギノ角ゴ Pro W3"/>
            </a:endParaRPr>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w="9525"/>
        </p:spPr>
        <p:txBody>
          <a:bodyPr/>
          <a:lstStyle/>
          <a:p>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869354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n-US" smtClean="0"/>
          </a:p>
        </p:txBody>
      </p:sp>
      <p:sp>
        <p:nvSpPr>
          <p:cNvPr id="57348" name="Slide Number Placeholder 3"/>
          <p:cNvSpPr>
            <a:spLocks noGrp="1"/>
          </p:cNvSpPr>
          <p:nvPr>
            <p:ph type="sldNum" sz="quarter" idx="5"/>
          </p:nvPr>
        </p:nvSpPr>
        <p:spPr>
          <a:noFill/>
        </p:spPr>
        <p:txBody>
          <a:bodyPr/>
          <a:lstStyle/>
          <a:p>
            <a:fld id="{99EB773C-0AAC-4E58-884F-1DB9FBB15413}" type="slidenum">
              <a:rPr lang="en-US" smtClean="0"/>
              <a:pPr/>
              <a:t>15</a:t>
            </a:fld>
            <a:endParaRPr lang="en-US" smtClean="0"/>
          </a:p>
        </p:txBody>
      </p:sp>
    </p:spTree>
    <p:extLst>
      <p:ext uri="{BB962C8B-B14F-4D97-AF65-F5344CB8AC3E}">
        <p14:creationId xmlns:p14="http://schemas.microsoft.com/office/powerpoint/2010/main" val="1027088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People tend to compare their own perceived I/O ratio to their perceptions of the I/O ratio of </a:t>
            </a:r>
            <a:r>
              <a:rPr lang="en-US" i="1" noProof="0" dirty="0" smtClean="0"/>
              <a:t>referent others, </a:t>
            </a:r>
            <a:r>
              <a:rPr lang="en-US" noProof="0" dirty="0" smtClean="0"/>
              <a:t>or people whose situation is comparable to their own. As long as the ratios are similar there is no problem, but someone who perceives the other person’s ratio as greater than his or her own will feel an inequity. For example, Diego believes he is under-rewarded because he is getting lower tips than the other servers, which he thinks is unfair. People adopt several behaviors in the face of such </a:t>
            </a:r>
            <a:r>
              <a:rPr lang="en-US" b="1" noProof="0" dirty="0" smtClean="0"/>
              <a:t>perceived inequity</a:t>
            </a:r>
            <a:r>
              <a:rPr lang="en-US" noProof="0" dirty="0" smtClean="0"/>
              <a:t>.</a:t>
            </a:r>
            <a:endParaRPr lang="en-US" noProof="0" dirty="0"/>
          </a:p>
        </p:txBody>
      </p:sp>
      <p:sp>
        <p:nvSpPr>
          <p:cNvPr id="4" name="Slide Number Placeholder 3"/>
          <p:cNvSpPr>
            <a:spLocks noGrp="1"/>
          </p:cNvSpPr>
          <p:nvPr>
            <p:ph type="sldNum" sz="quarter" idx="10"/>
          </p:nvPr>
        </p:nvSpPr>
        <p:spPr/>
        <p:txBody>
          <a:bodyPr/>
          <a:lstStyle/>
          <a:p>
            <a:fld id="{1A36E7C1-E3AC-4E7E-A9E4-CC0ABB0BA349}" type="slidenum">
              <a:rPr lang="en-US" smtClean="0"/>
              <a:t>16</a:t>
            </a:fld>
            <a:endParaRPr lang="en-US"/>
          </a:p>
        </p:txBody>
      </p:sp>
    </p:spTree>
    <p:extLst>
      <p:ext uri="{BB962C8B-B14F-4D97-AF65-F5344CB8AC3E}">
        <p14:creationId xmlns:p14="http://schemas.microsoft.com/office/powerpoint/2010/main" val="1091942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98633020-0EA3-47D9-8B74-AEA9C4B60653}" type="slidenum">
              <a:rPr lang="en-US" smtClean="0"/>
              <a:pPr>
                <a:defRPr/>
              </a:pPr>
              <a:t>17</a:t>
            </a:fld>
            <a:endParaRPr lang="en-US" dirty="0"/>
          </a:p>
        </p:txBody>
      </p:sp>
    </p:spTree>
    <p:extLst>
      <p:ext uri="{BB962C8B-B14F-4D97-AF65-F5344CB8AC3E}">
        <p14:creationId xmlns:p14="http://schemas.microsoft.com/office/powerpoint/2010/main" val="342160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18</a:t>
            </a:fld>
            <a:endParaRPr lang="en-US" dirty="0"/>
          </a:p>
        </p:txBody>
      </p:sp>
    </p:spTree>
    <p:extLst>
      <p:ext uri="{BB962C8B-B14F-4D97-AF65-F5344CB8AC3E}">
        <p14:creationId xmlns:p14="http://schemas.microsoft.com/office/powerpoint/2010/main" val="1293554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19</a:t>
            </a:fld>
            <a:endParaRPr lang="en-US" dirty="0"/>
          </a:p>
        </p:txBody>
      </p:sp>
    </p:spTree>
    <p:extLst>
      <p:ext uri="{BB962C8B-B14F-4D97-AF65-F5344CB8AC3E}">
        <p14:creationId xmlns:p14="http://schemas.microsoft.com/office/powerpoint/2010/main" val="1173010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20</a:t>
            </a:fld>
            <a:endParaRPr lang="en-US" dirty="0"/>
          </a:p>
        </p:txBody>
      </p:sp>
    </p:spTree>
    <p:extLst>
      <p:ext uri="{BB962C8B-B14F-4D97-AF65-F5344CB8AC3E}">
        <p14:creationId xmlns:p14="http://schemas.microsoft.com/office/powerpoint/2010/main" val="245075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7DE667D-4BD3-4B29-885C-78DE4EE1B043}" type="slidenum">
              <a:rPr lang="en-US" smtClean="0"/>
              <a:pPr>
                <a:defRPr/>
              </a:pPr>
              <a:t>21</a:t>
            </a:fld>
            <a:endParaRPr lang="en-US" dirty="0"/>
          </a:p>
        </p:txBody>
      </p:sp>
    </p:spTree>
    <p:extLst>
      <p:ext uri="{BB962C8B-B14F-4D97-AF65-F5344CB8AC3E}">
        <p14:creationId xmlns:p14="http://schemas.microsoft.com/office/powerpoint/2010/main" val="664185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smtClean="0"/>
              <a:t>Job design</a:t>
            </a:r>
            <a:r>
              <a:rPr lang="en-US" noProof="0" dirty="0" smtClean="0"/>
              <a:t> is</a:t>
            </a:r>
            <a:r>
              <a:rPr lang="en-US" b="1" noProof="0" dirty="0" smtClean="0"/>
              <a:t> </a:t>
            </a:r>
            <a:r>
              <a:rPr lang="en-US" noProof="0" dirty="0" smtClean="0"/>
              <a:t>a method of setting forth the duties and responsibilities of a job with the intention of improving productivity and per</a:t>
            </a:r>
            <a:r>
              <a:rPr lang="en-US" noProof="0" dirty="0" smtClean="0">
                <a:solidFill>
                  <a:srgbClr val="FF0000"/>
                </a:solidFill>
              </a:rPr>
              <a:t>f</a:t>
            </a:r>
            <a:r>
              <a:rPr lang="en-US" noProof="0" dirty="0" smtClean="0"/>
              <a:t>ormance.</a:t>
            </a:r>
            <a:endParaRPr lang="en-US" noProof="0" dirty="0"/>
          </a:p>
        </p:txBody>
      </p:sp>
      <p:sp>
        <p:nvSpPr>
          <p:cNvPr id="4" name="Slide Number Placeholder 3"/>
          <p:cNvSpPr>
            <a:spLocks noGrp="1"/>
          </p:cNvSpPr>
          <p:nvPr>
            <p:ph type="sldNum" sz="quarter" idx="10"/>
          </p:nvPr>
        </p:nvSpPr>
        <p:spPr/>
        <p:txBody>
          <a:bodyPr/>
          <a:lstStyle/>
          <a:p>
            <a:fld id="{ACF6DEF7-62C7-4DB6-BB0A-6C93E278C0CE}" type="slidenum">
              <a:rPr lang="en-US" smtClean="0"/>
              <a:t>22</a:t>
            </a:fld>
            <a:endParaRPr lang="en-US"/>
          </a:p>
        </p:txBody>
      </p:sp>
    </p:spTree>
    <p:extLst>
      <p:ext uri="{BB962C8B-B14F-4D97-AF65-F5344CB8AC3E}">
        <p14:creationId xmlns:p14="http://schemas.microsoft.com/office/powerpoint/2010/main" val="186062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These are the four main nontraditional work schedules commonly adopted by employers in today’s workplace:</a:t>
            </a:r>
          </a:p>
          <a:p>
            <a:r>
              <a:rPr lang="en-US" b="1" noProof="0" dirty="0" smtClean="0"/>
              <a:t>Flextime</a:t>
            </a:r>
            <a:r>
              <a:rPr lang="en-US" noProof="0" dirty="0" smtClean="0"/>
              <a:t> means flexible working hours whereby an employee can customize his or her own work hours within limits established by management. For example, an employee might work a 7:00 am to 3:00 pm shift rather than the more traditional 9:00 am to 5:00 pm workday. </a:t>
            </a:r>
          </a:p>
          <a:p>
            <a:r>
              <a:rPr lang="en-US" b="1" noProof="0" dirty="0" smtClean="0"/>
              <a:t>Compressed workweeks</a:t>
            </a:r>
            <a:r>
              <a:rPr lang="en-US" noProof="0" dirty="0" smtClean="0"/>
              <a:t> gives employees the benefit of an extra day off by allowing them to work their usual number of hours in fewer days per pay period. For example, the employee might work four 10-hour days each week and then enjoy a three-day weekend, or work 80 hours in nine days with an extra day off every other week.</a:t>
            </a:r>
          </a:p>
          <a:p>
            <a:r>
              <a:rPr lang="en-US" b="1" noProof="0" dirty="0" smtClean="0"/>
              <a:t>Job sharing </a:t>
            </a:r>
            <a:r>
              <a:rPr lang="en-US" noProof="0" dirty="0" smtClean="0"/>
              <a:t>divides one full-time job among two or more people who work pre-determined hours. Job sharers can hand over their work to the next person when their part of the shift ends and the next begins. </a:t>
            </a:r>
          </a:p>
          <a:p>
            <a:r>
              <a:rPr lang="en-US" b="1" noProof="0" dirty="0" smtClean="0"/>
              <a:t>Telecommuting</a:t>
            </a:r>
            <a:r>
              <a:rPr lang="en-US" noProof="0" dirty="0" smtClean="0"/>
              <a:t> means working from home or from a remote location on a computer or other advanced telecommunications system linked to the main office. This gives workers greater flexibility in terms of working hours and location. Yahoo CEO Marissa Mayer sparked much debate in 2013 for reversing the company’s policy and banning telecommuting, going against the trend seen often in the tech industry.</a:t>
            </a:r>
            <a:r>
              <a:rPr lang="en-US" baseline="30000" noProof="0" dirty="0" smtClean="0"/>
              <a:t>28</a:t>
            </a:r>
            <a:r>
              <a:rPr lang="en-US" noProof="0" dirty="0" smtClean="0"/>
              <a:t> </a:t>
            </a:r>
          </a:p>
          <a:p>
            <a:endParaRPr lang="en-US" noProof="0" dirty="0"/>
          </a:p>
        </p:txBody>
      </p:sp>
      <p:sp>
        <p:nvSpPr>
          <p:cNvPr id="4" name="Slide Number Placeholder 3"/>
          <p:cNvSpPr>
            <a:spLocks noGrp="1"/>
          </p:cNvSpPr>
          <p:nvPr>
            <p:ph type="sldNum" sz="quarter" idx="10"/>
          </p:nvPr>
        </p:nvSpPr>
        <p:spPr/>
        <p:txBody>
          <a:bodyPr/>
          <a:lstStyle/>
          <a:p>
            <a:fld id="{ACF6DEF7-62C7-4DB6-BB0A-6C93E278C0CE}" type="slidenum">
              <a:rPr lang="en-US" smtClean="0"/>
              <a:t>23</a:t>
            </a:fld>
            <a:endParaRPr lang="en-US"/>
          </a:p>
        </p:txBody>
      </p:sp>
    </p:spTree>
    <p:extLst>
      <p:ext uri="{BB962C8B-B14F-4D97-AF65-F5344CB8AC3E}">
        <p14:creationId xmlns:p14="http://schemas.microsoft.com/office/powerpoint/2010/main" val="380563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15400" cy="1447800"/>
          </a:xfrm>
          <a:prstGeom prst="rect">
            <a:avLst/>
          </a:prstGeom>
        </p:spPr>
        <p:txBody>
          <a:bodyPr/>
          <a:lstStyle>
            <a:lvl1pPr algn="ctr">
              <a:defRPr>
                <a:solidFill>
                  <a:schemeClr val="accent6">
                    <a:lumMod val="75000"/>
                  </a:schemeClr>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48400" y="228600"/>
            <a:ext cx="2667000" cy="838200"/>
          </a:xfrm>
        </p:spPr>
        <p:txBody>
          <a:bodyPr>
            <a:noAutofit/>
          </a:bodyPr>
          <a:lstStyle>
            <a:lvl1pPr marL="0" indent="0">
              <a:buNone/>
              <a:defRPr sz="2000">
                <a:solidFill>
                  <a:schemeClr val="accent6">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041292934"/>
      </p:ext>
    </p:extLst>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Tree>
    <p:extLst>
      <p:ext uri="{BB962C8B-B14F-4D97-AF65-F5344CB8AC3E}">
        <p14:creationId xmlns:p14="http://schemas.microsoft.com/office/powerpoint/2010/main" val="827183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with Section Header">
    <p:spTree>
      <p:nvGrpSpPr>
        <p:cNvPr id="1" name=""/>
        <p:cNvGrpSpPr/>
        <p:nvPr/>
      </p:nvGrpSpPr>
      <p:grpSpPr>
        <a:xfrm>
          <a:off x="0" y="0"/>
          <a:ext cx="0" cy="0"/>
          <a:chOff x="0" y="0"/>
          <a:chExt cx="0" cy="0"/>
        </a:xfrm>
      </p:grpSpPr>
      <p:sp>
        <p:nvSpPr>
          <p:cNvPr id="12"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
        <p:nvSpPr>
          <p:cNvPr id="7"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8"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Tree>
    <p:extLst>
      <p:ext uri="{BB962C8B-B14F-4D97-AF65-F5344CB8AC3E}">
        <p14:creationId xmlns:p14="http://schemas.microsoft.com/office/powerpoint/2010/main" val="2347207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3999" y="4406900"/>
            <a:ext cx="6970713" cy="1362075"/>
          </a:xfrm>
          <a:prstGeom prst="rect">
            <a:avLst/>
          </a:prstGeom>
        </p:spPr>
        <p:txBody>
          <a:bodyPr anchor="t"/>
          <a:lstStyle>
            <a:lvl1pPr algn="l">
              <a:defRPr sz="4000" b="1" cap="all">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523999" y="2906713"/>
            <a:ext cx="6970713"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9"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Tree>
    <p:extLst>
      <p:ext uri="{BB962C8B-B14F-4D97-AF65-F5344CB8AC3E}">
        <p14:creationId xmlns:p14="http://schemas.microsoft.com/office/powerpoint/2010/main" val="41814539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txBox="1">
            <a:spLocks/>
          </p:cNvSpPr>
          <p:nvPr/>
        </p:nvSpPr>
        <p:spPr>
          <a:xfrm>
            <a:off x="457200" y="1371600"/>
            <a:ext cx="8229600" cy="914400"/>
          </a:xfrm>
          <a:prstGeom prst="rect">
            <a:avLst/>
          </a:prstGeom>
        </p:spPr>
        <p:txBody>
          <a:bodyPr/>
          <a:lstStyle>
            <a:lvl1pPr algn="l"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
        <p:nvSpPr>
          <p:cNvPr id="14"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val="2269161507"/>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a:prstGeom prst="rect">
            <a:avLst/>
          </a:prstGeom>
        </p:spPr>
        <p:txBody>
          <a:bodyPr/>
          <a:lstStyle>
            <a:lvl1pPr algn="ctr">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46238"/>
            <a:ext cx="40386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86000"/>
            <a:ext cx="4038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4400" y="1646238"/>
            <a:ext cx="39624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286000"/>
            <a:ext cx="39624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4"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Tree>
    <p:extLst>
      <p:ext uri="{BB962C8B-B14F-4D97-AF65-F5344CB8AC3E}">
        <p14:creationId xmlns:p14="http://schemas.microsoft.com/office/powerpoint/2010/main" val="4070683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8"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Tree>
    <p:extLst>
      <p:ext uri="{BB962C8B-B14F-4D97-AF65-F5344CB8AC3E}">
        <p14:creationId xmlns:p14="http://schemas.microsoft.com/office/powerpoint/2010/main" val="25548626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out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28737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2514600" cy="6858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57600" y="1066800"/>
            <a:ext cx="5029199" cy="50593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1752600"/>
            <a:ext cx="2514600" cy="4373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Tree>
    <p:extLst>
      <p:ext uri="{BB962C8B-B14F-4D97-AF65-F5344CB8AC3E}">
        <p14:creationId xmlns:p14="http://schemas.microsoft.com/office/powerpoint/2010/main" val="42828691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0"/>
            <a:ext cx="8610600" cy="4572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04800" y="990600"/>
            <a:ext cx="8610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4800" y="5791200"/>
            <a:ext cx="8610600" cy="533400"/>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4"/>
          <p:cNvSpPr>
            <a:spLocks noGrp="1"/>
          </p:cNvSpPr>
          <p:nvPr>
            <p:ph type="ftr" sz="quarter" idx="11"/>
          </p:nvPr>
        </p:nvSpPr>
        <p:spPr>
          <a:xfrm>
            <a:off x="304800" y="6324600"/>
            <a:ext cx="7543800" cy="396875"/>
          </a:xfrm>
          <a:prstGeom prst="rect">
            <a:avLst/>
          </a:prstGeom>
        </p:spPr>
        <p:txBody>
          <a:bodyPr/>
          <a:lstStyle/>
          <a:p>
            <a:r>
              <a:rPr lang="en-US" smtClean="0"/>
              <a:t>Neck, Organizational Behavior. © SAGE Publications, 2017.</a:t>
            </a:r>
            <a:endParaRPr lang="en-US"/>
          </a:p>
        </p:txBody>
      </p:sp>
      <p:sp>
        <p:nvSpPr>
          <p:cNvPr id="9" name="Slide Number Placeholder 5"/>
          <p:cNvSpPr>
            <a:spLocks noGrp="1"/>
          </p:cNvSpPr>
          <p:nvPr>
            <p:ph type="sldNum" sz="quarter" idx="12"/>
          </p:nvPr>
        </p:nvSpPr>
        <p:spPr>
          <a:xfrm>
            <a:off x="8294816" y="6356350"/>
            <a:ext cx="620584" cy="365125"/>
          </a:xfrm>
          <a:prstGeom prst="rect">
            <a:avLst/>
          </a:prstGeom>
        </p:spPr>
        <p:txBody>
          <a:bodyPr/>
          <a:lstStyle>
            <a:lvl1pPr>
              <a:defRPr sz="1100">
                <a:latin typeface="Arial" panose="020B0604020202020204" pitchFamily="34" charset="0"/>
                <a:cs typeface="Arial" panose="020B0604020202020204" pitchFamily="34" charset="0"/>
              </a:defRPr>
            </a:lvl1pPr>
          </a:lstStyle>
          <a:p>
            <a:fld id="{55716F0A-BDD3-46CE-AA29-5E9A1521CF4A}" type="slidenum">
              <a:rPr lang="en-US" smtClean="0"/>
              <a:t>‹#›</a:t>
            </a:fld>
            <a:endParaRPr lang="en-US"/>
          </a:p>
        </p:txBody>
      </p:sp>
    </p:spTree>
    <p:extLst>
      <p:ext uri="{BB962C8B-B14F-4D97-AF65-F5344CB8AC3E}">
        <p14:creationId xmlns:p14="http://schemas.microsoft.com/office/powerpoint/2010/main" val="40409383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xfrm>
            <a:off x="7467600" y="6245225"/>
            <a:ext cx="1676400" cy="476250"/>
          </a:xfrm>
          <a:prstGeom prst="rect">
            <a:avLst/>
          </a:prstGeom>
          <a:ln/>
        </p:spPr>
        <p:txBody>
          <a:bodyPr/>
          <a:lstStyle>
            <a:lvl1pPr>
              <a:defRPr/>
            </a:lvl1pPr>
          </a:lstStyle>
          <a:p>
            <a:pPr>
              <a:defRPr/>
            </a:pPr>
            <a:fld id="{F84AFB03-A29D-41CD-8403-EFF837D6F0B6}" type="slidenum">
              <a:rPr lang="en-US"/>
              <a:pPr>
                <a:defRPr/>
              </a:pPr>
              <a:t>‹#›</a:t>
            </a:fld>
            <a:endParaRPr lang="en-US" dirty="0"/>
          </a:p>
        </p:txBody>
      </p:sp>
    </p:spTree>
    <p:extLst>
      <p:ext uri="{BB962C8B-B14F-4D97-AF65-F5344CB8AC3E}">
        <p14:creationId xmlns:p14="http://schemas.microsoft.com/office/powerpoint/2010/main" val="629679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1" name="Text Placeholder 10"/>
          <p:cNvSpPr>
            <a:spLocks noGrp="1"/>
          </p:cNvSpPr>
          <p:nvPr>
            <p:ph type="body" idx="1"/>
          </p:nvPr>
        </p:nvSpPr>
        <p:spPr>
          <a:xfrm>
            <a:off x="457200" y="2438400"/>
            <a:ext cx="8229600" cy="3687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4"/>
          <p:cNvSpPr>
            <a:spLocks noGrp="1"/>
          </p:cNvSpPr>
          <p:nvPr>
            <p:ph type="ftr" sz="quarter" idx="3"/>
          </p:nvPr>
        </p:nvSpPr>
        <p:spPr>
          <a:xfrm>
            <a:off x="457200" y="6400800"/>
            <a:ext cx="74828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Tree>
    <p:extLst>
      <p:ext uri="{BB962C8B-B14F-4D97-AF65-F5344CB8AC3E}">
        <p14:creationId xmlns:p14="http://schemas.microsoft.com/office/powerpoint/2010/main" val="1078886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7" r:id="rId1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Text Placeholder 2"/>
          <p:cNvSpPr>
            <a:spLocks noGrp="1"/>
          </p:cNvSpPr>
          <p:nvPr>
            <p:ph type="body" idx="1"/>
          </p:nvPr>
        </p:nvSpPr>
        <p:spPr>
          <a:xfrm>
            <a:off x="457200" y="2514600"/>
            <a:ext cx="8229600" cy="3505200"/>
          </a:xfrm>
        </p:spPr>
        <p:txBody>
          <a:bodyPr/>
          <a:lstStyle/>
          <a:p>
            <a:r>
              <a:rPr lang="en-US" dirty="0" smtClean="0"/>
              <a:t>Wegmans activity</a:t>
            </a:r>
          </a:p>
          <a:p>
            <a:r>
              <a:rPr lang="en-US" dirty="0" smtClean="0"/>
              <a:t>Motivation</a:t>
            </a:r>
          </a:p>
          <a:p>
            <a:r>
              <a:rPr lang="en-US" dirty="0" smtClean="0"/>
              <a:t>Case study homework due Wednesday</a:t>
            </a:r>
            <a:endParaRPr lang="en-US" dirty="0"/>
          </a:p>
        </p:txBody>
      </p:sp>
      <p:sp>
        <p:nvSpPr>
          <p:cNvPr id="5" name="Slide Number Placeholder 4"/>
          <p:cNvSpPr>
            <a:spLocks noGrp="1"/>
          </p:cNvSpPr>
          <p:nvPr>
            <p:ph type="sldNum" sz="quarter" idx="12"/>
          </p:nvPr>
        </p:nvSpPr>
        <p:spPr/>
        <p:txBody>
          <a:bodyPr/>
          <a:lstStyle/>
          <a:p>
            <a:fld id="{55716F0A-BDD3-46CE-AA29-5E9A1521CF4A}" type="slidenum">
              <a:rPr lang="en-US" smtClean="0"/>
              <a:t>1</a:t>
            </a:fld>
            <a:endParaRPr lang="en-US"/>
          </a:p>
        </p:txBody>
      </p:sp>
    </p:spTree>
    <p:extLst>
      <p:ext uri="{BB962C8B-B14F-4D97-AF65-F5344CB8AC3E}">
        <p14:creationId xmlns:p14="http://schemas.microsoft.com/office/powerpoint/2010/main" val="2045740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endParaRPr lang="en-US" dirty="0"/>
          </a:p>
        </p:txBody>
      </p:sp>
      <p:sp>
        <p:nvSpPr>
          <p:cNvPr id="3" name="Text Placeholder 2"/>
          <p:cNvSpPr>
            <a:spLocks noGrp="1"/>
          </p:cNvSpPr>
          <p:nvPr>
            <p:ph type="body" idx="1"/>
          </p:nvPr>
        </p:nvSpPr>
        <p:spPr/>
        <p:txBody>
          <a:bodyPr/>
          <a:lstStyle/>
          <a:p>
            <a:r>
              <a:rPr lang="en-US" dirty="0" smtClean="0"/>
              <a:t>What motivates you?</a:t>
            </a:r>
          </a:p>
          <a:p>
            <a:r>
              <a:rPr lang="en-US" dirty="0" smtClean="0"/>
              <a:t>Where does it come from?</a:t>
            </a:r>
            <a:endParaRPr lang="en-US" dirty="0"/>
          </a:p>
        </p:txBody>
      </p:sp>
      <p:sp>
        <p:nvSpPr>
          <p:cNvPr id="5" name="Slide Number Placeholder 4"/>
          <p:cNvSpPr>
            <a:spLocks noGrp="1"/>
          </p:cNvSpPr>
          <p:nvPr>
            <p:ph type="sldNum" sz="quarter" idx="12"/>
          </p:nvPr>
        </p:nvSpPr>
        <p:spPr/>
        <p:txBody>
          <a:bodyPr/>
          <a:lstStyle/>
          <a:p>
            <a:fld id="{55716F0A-BDD3-46CE-AA29-5E9A1521CF4A}" type="slidenum">
              <a:rPr lang="en-US" smtClean="0"/>
              <a:t>2</a:t>
            </a:fld>
            <a:endParaRPr lang="en-US"/>
          </a:p>
        </p:txBody>
      </p:sp>
    </p:spTree>
    <p:extLst>
      <p:ext uri="{BB962C8B-B14F-4D97-AF65-F5344CB8AC3E}">
        <p14:creationId xmlns:p14="http://schemas.microsoft.com/office/powerpoint/2010/main" val="1808451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olidFill>
                  <a:srgbClr val="009E00"/>
                </a:solidFill>
              </a:rPr>
              <a:t>The Motivation Process</a:t>
            </a:r>
          </a:p>
        </p:txBody>
      </p:sp>
      <p:sp>
        <p:nvSpPr>
          <p:cNvPr id="3" name="Text Placeholder 2"/>
          <p:cNvSpPr>
            <a:spLocks noGrp="1"/>
          </p:cNvSpPr>
          <p:nvPr>
            <p:ph type="body" idx="1"/>
          </p:nvPr>
        </p:nvSpPr>
        <p:spPr/>
        <p:txBody>
          <a:bodyPr/>
          <a:lstStyle/>
          <a:p>
            <a:pPr marL="0" indent="0">
              <a:buNone/>
            </a:pPr>
            <a:r>
              <a:rPr lang="en-US" b="1" dirty="0" smtClean="0"/>
              <a:t>Motivation</a:t>
            </a:r>
            <a:r>
              <a:rPr lang="en-US" dirty="0" smtClean="0"/>
              <a:t> is defined as forces from within individuals that stimulate and drive them to achieve goals. </a:t>
            </a:r>
            <a:endParaRPr lang="en-US" dirty="0"/>
          </a:p>
        </p:txBody>
      </p:sp>
      <p:sp>
        <p:nvSpPr>
          <p:cNvPr id="5" name="Slide Number Placeholder 4"/>
          <p:cNvSpPr>
            <a:spLocks noGrp="1"/>
          </p:cNvSpPr>
          <p:nvPr>
            <p:ph type="sldNum" sz="quarter" idx="12"/>
          </p:nvPr>
        </p:nvSpPr>
        <p:spPr/>
        <p:txBody>
          <a:bodyPr/>
          <a:lstStyle/>
          <a:p>
            <a:fld id="{55716F0A-BDD3-46CE-AA29-5E9A1521CF4A}" type="slidenum">
              <a:rPr lang="en-US" smtClean="0"/>
              <a:pPr/>
              <a:t>3</a:t>
            </a:fld>
            <a:endParaRPr lang="en-US"/>
          </a:p>
        </p:txBody>
      </p:sp>
    </p:spTree>
    <p:extLst>
      <p:ext uri="{BB962C8B-B14F-4D97-AF65-F5344CB8AC3E}">
        <p14:creationId xmlns:p14="http://schemas.microsoft.com/office/powerpoint/2010/main" val="221025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9E00"/>
                </a:solidFill>
              </a:rPr>
              <a:t>Intrinsic Motivation</a:t>
            </a:r>
          </a:p>
        </p:txBody>
      </p:sp>
      <p:sp>
        <p:nvSpPr>
          <p:cNvPr id="3" name="Text Placeholder 2"/>
          <p:cNvSpPr>
            <a:spLocks noGrp="1"/>
          </p:cNvSpPr>
          <p:nvPr>
            <p:ph type="body" idx="1"/>
          </p:nvPr>
        </p:nvSpPr>
        <p:spPr/>
        <p:txBody>
          <a:bodyPr/>
          <a:lstStyle/>
          <a:p>
            <a:pPr marL="0" indent="0">
              <a:buNone/>
            </a:pPr>
            <a:r>
              <a:rPr lang="en-US" dirty="0" smtClean="0"/>
              <a:t>Intrinsic Motivation </a:t>
            </a:r>
          </a:p>
          <a:p>
            <a:r>
              <a:rPr lang="en-US" b="1" dirty="0" smtClean="0"/>
              <a:t>need for competence</a:t>
            </a:r>
          </a:p>
          <a:p>
            <a:r>
              <a:rPr lang="en-US" b="1" dirty="0" smtClean="0"/>
              <a:t>need for self-determination</a:t>
            </a:r>
            <a:endParaRPr lang="en-US" b="1" dirty="0"/>
          </a:p>
        </p:txBody>
      </p:sp>
      <p:sp>
        <p:nvSpPr>
          <p:cNvPr id="5" name="Slide Number Placeholder 4"/>
          <p:cNvSpPr>
            <a:spLocks noGrp="1"/>
          </p:cNvSpPr>
          <p:nvPr>
            <p:ph type="sldNum" sz="quarter" idx="12"/>
          </p:nvPr>
        </p:nvSpPr>
        <p:spPr/>
        <p:txBody>
          <a:bodyPr/>
          <a:lstStyle/>
          <a:p>
            <a:fld id="{338267FD-A8DE-4A45-B8BC-DA0A5A820573}" type="slidenum">
              <a:rPr lang="en-US" smtClean="0"/>
              <a:pPr/>
              <a:t>4</a:t>
            </a:fld>
            <a:endParaRPr lang="en-US"/>
          </a:p>
        </p:txBody>
      </p:sp>
    </p:spTree>
    <p:extLst>
      <p:ext uri="{BB962C8B-B14F-4D97-AF65-F5344CB8AC3E}">
        <p14:creationId xmlns:p14="http://schemas.microsoft.com/office/powerpoint/2010/main" val="542489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9E00"/>
                </a:solidFill>
              </a:rPr>
              <a:t>Types of Extrinsic Rewards</a:t>
            </a:r>
          </a:p>
        </p:txBody>
      </p:sp>
      <p:sp>
        <p:nvSpPr>
          <p:cNvPr id="3" name="Text Placeholder 2"/>
          <p:cNvSpPr>
            <a:spLocks noGrp="1"/>
          </p:cNvSpPr>
          <p:nvPr>
            <p:ph type="body" idx="1"/>
          </p:nvPr>
        </p:nvSpPr>
        <p:spPr/>
        <p:txBody>
          <a:bodyPr/>
          <a:lstStyle/>
          <a:p>
            <a:r>
              <a:rPr lang="en-US" b="1" dirty="0" smtClean="0"/>
              <a:t>Extrinsic rewards </a:t>
            </a:r>
            <a:r>
              <a:rPr lang="en-US" dirty="0" smtClean="0"/>
              <a:t>are external awards to employees such as salary, bonuses, and paid vacations. </a:t>
            </a:r>
            <a:endParaRPr lang="en-US" dirty="0"/>
          </a:p>
        </p:txBody>
      </p:sp>
      <p:sp>
        <p:nvSpPr>
          <p:cNvPr id="5" name="Slide Number Placeholder 4"/>
          <p:cNvSpPr>
            <a:spLocks noGrp="1"/>
          </p:cNvSpPr>
          <p:nvPr>
            <p:ph type="sldNum" sz="quarter" idx="12"/>
          </p:nvPr>
        </p:nvSpPr>
        <p:spPr/>
        <p:txBody>
          <a:bodyPr/>
          <a:lstStyle/>
          <a:p>
            <a:fld id="{338267FD-A8DE-4A45-B8BC-DA0A5A820573}" type="slidenum">
              <a:rPr lang="en-US" smtClean="0"/>
              <a:pPr/>
              <a:t>5</a:t>
            </a:fld>
            <a:endParaRPr lang="en-US"/>
          </a:p>
        </p:txBody>
      </p:sp>
    </p:spTree>
    <p:extLst>
      <p:ext uri="{BB962C8B-B14F-4D97-AF65-F5344CB8AC3E}">
        <p14:creationId xmlns:p14="http://schemas.microsoft.com/office/powerpoint/2010/main" val="569673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2000" y="685800"/>
            <a:ext cx="8229600" cy="1143000"/>
          </a:xfrm>
        </p:spPr>
        <p:txBody>
          <a:bodyPr/>
          <a:lstStyle/>
          <a:p>
            <a:r>
              <a:rPr lang="en-US" smtClean="0"/>
              <a:t>What is Motivation?</a:t>
            </a:r>
          </a:p>
        </p:txBody>
      </p:sp>
      <p:sp>
        <p:nvSpPr>
          <p:cNvPr id="4099" name="Rectangle 3"/>
          <p:cNvSpPr>
            <a:spLocks noGrp="1" noChangeArrowheads="1"/>
          </p:cNvSpPr>
          <p:nvPr>
            <p:ph type="body" idx="1"/>
          </p:nvPr>
        </p:nvSpPr>
        <p:spPr>
          <a:xfrm>
            <a:off x="457200" y="2133600"/>
            <a:ext cx="8229600" cy="4525963"/>
          </a:xfrm>
        </p:spPr>
        <p:txBody>
          <a:bodyPr/>
          <a:lstStyle/>
          <a:p>
            <a:r>
              <a:rPr lang="en-US" dirty="0" smtClean="0"/>
              <a:t>Forces that initiate work-related effort.</a:t>
            </a:r>
          </a:p>
          <a:p>
            <a:pPr>
              <a:buNone/>
            </a:pPr>
            <a:endParaRPr lang="en-US" sz="1000" dirty="0" smtClean="0"/>
          </a:p>
          <a:p>
            <a:pPr lvl="1"/>
            <a:r>
              <a:rPr lang="en-US" dirty="0" smtClean="0"/>
              <a:t>Determine direction, intensity, and persistence of the effort. </a:t>
            </a:r>
          </a:p>
          <a:p>
            <a:pPr lvl="1">
              <a:buNone/>
            </a:pPr>
            <a:endParaRPr lang="en-US" sz="1050" dirty="0" smtClean="0"/>
          </a:p>
          <a:p>
            <a:pPr lvl="1"/>
            <a:r>
              <a:rPr lang="en-US" dirty="0" smtClean="0"/>
              <a:t>Originates within and outside an employee.</a:t>
            </a:r>
          </a:p>
          <a:p>
            <a:pPr lvl="1">
              <a:buNone/>
            </a:pPr>
            <a:endParaRPr lang="en-US" sz="1050" dirty="0" smtClean="0"/>
          </a:p>
          <a:p>
            <a:pPr lvl="1"/>
            <a:r>
              <a:rPr lang="en-US" dirty="0" smtClean="0"/>
              <a:t>Is critical because performance is a function of motivation and ability.</a:t>
            </a:r>
          </a:p>
        </p:txBody>
      </p:sp>
    </p:spTree>
    <p:extLst>
      <p:ext uri="{BB962C8B-B14F-4D97-AF65-F5344CB8AC3E}">
        <p14:creationId xmlns:p14="http://schemas.microsoft.com/office/powerpoint/2010/main" val="1741154448"/>
      </p:ext>
    </p:extLst>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72193" y="685800"/>
            <a:ext cx="8229600" cy="1143000"/>
          </a:xfrm>
        </p:spPr>
        <p:txBody>
          <a:bodyPr/>
          <a:lstStyle/>
          <a:p>
            <a:r>
              <a:rPr lang="en-US" smtClean="0"/>
              <a:t>Motivation and Effort</a:t>
            </a:r>
          </a:p>
        </p:txBody>
      </p:sp>
      <p:pic>
        <p:nvPicPr>
          <p:cNvPr id="5124" name="Picture 8"/>
          <p:cNvPicPr>
            <a:picLocks noChangeAspect="1" noChangeArrowheads="1"/>
          </p:cNvPicPr>
          <p:nvPr/>
        </p:nvPicPr>
        <p:blipFill>
          <a:blip r:embed="rId3" cstate="print"/>
          <a:srcRect/>
          <a:stretch>
            <a:fillRect/>
          </a:stretch>
        </p:blipFill>
        <p:spPr bwMode="auto">
          <a:xfrm>
            <a:off x="152400" y="1828800"/>
            <a:ext cx="8869186" cy="4724400"/>
          </a:xfrm>
          <a:prstGeom prst="rect">
            <a:avLst/>
          </a:prstGeom>
          <a:noFill/>
          <a:ln w="9525">
            <a:noFill/>
            <a:miter lim="800000"/>
            <a:headEnd/>
            <a:tailEnd/>
          </a:ln>
        </p:spPr>
      </p:pic>
    </p:spTree>
    <p:extLst>
      <p:ext uri="{BB962C8B-B14F-4D97-AF65-F5344CB8AC3E}">
        <p14:creationId xmlns:p14="http://schemas.microsoft.com/office/powerpoint/2010/main" val="1944665764"/>
      </p:ext>
    </p:extLst>
  </p:cSld>
  <p:clrMapOvr>
    <a:masterClrMapping/>
  </p:clrMapOvr>
  <p:transition spd="med">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62000"/>
            <a:ext cx="8229600" cy="1143000"/>
          </a:xfrm>
        </p:spPr>
        <p:txBody>
          <a:bodyPr/>
          <a:lstStyle/>
          <a:p>
            <a:r>
              <a:rPr lang="en-US" smtClean="0"/>
              <a:t>Expectancy Theory</a:t>
            </a:r>
          </a:p>
        </p:txBody>
      </p:sp>
      <p:sp>
        <p:nvSpPr>
          <p:cNvPr id="7171" name="Rectangle 3"/>
          <p:cNvSpPr>
            <a:spLocks noGrp="1" noChangeArrowheads="1"/>
          </p:cNvSpPr>
          <p:nvPr>
            <p:ph type="body" idx="1"/>
          </p:nvPr>
        </p:nvSpPr>
        <p:spPr>
          <a:xfrm>
            <a:off x="457200" y="1929319"/>
            <a:ext cx="8229600" cy="4525963"/>
          </a:xfrm>
        </p:spPr>
        <p:txBody>
          <a:bodyPr/>
          <a:lstStyle/>
          <a:p>
            <a:r>
              <a:rPr lang="en-US" dirty="0" smtClean="0"/>
              <a:t>Describes employees’ cognitive processes in choosing among voluntary responses.</a:t>
            </a:r>
          </a:p>
          <a:p>
            <a:pPr>
              <a:buNone/>
            </a:pPr>
            <a:endParaRPr lang="en-US" sz="1050" dirty="0" smtClean="0"/>
          </a:p>
          <a:p>
            <a:pPr lvl="1"/>
            <a:r>
              <a:rPr lang="en-US" dirty="0" smtClean="0"/>
              <a:t>Based on the idea that behavior is directed toward pleasure and away from pain.</a:t>
            </a:r>
          </a:p>
        </p:txBody>
      </p:sp>
    </p:spTree>
    <p:extLst>
      <p:ext uri="{BB962C8B-B14F-4D97-AF65-F5344CB8AC3E}">
        <p14:creationId xmlns:p14="http://schemas.microsoft.com/office/powerpoint/2010/main" val="589055885"/>
      </p:ext>
    </p:extLst>
  </p:cSld>
  <p:clrMapOvr>
    <a:masterClrMapping/>
  </p:clrMapOvr>
  <p:transition spd="med">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title"/>
          </p:nvPr>
        </p:nvSpPr>
        <p:spPr>
          <a:xfrm>
            <a:off x="115436" y="685800"/>
            <a:ext cx="8986837" cy="1254125"/>
          </a:xfrm>
        </p:spPr>
        <p:txBody>
          <a:bodyPr/>
          <a:lstStyle/>
          <a:p>
            <a:r>
              <a:rPr lang="en-US" smtClean="0"/>
              <a:t>Expectancy Theory</a:t>
            </a:r>
          </a:p>
        </p:txBody>
      </p:sp>
      <p:pic>
        <p:nvPicPr>
          <p:cNvPr id="8195" name="Picture 8"/>
          <p:cNvPicPr>
            <a:picLocks noChangeAspect="1" noChangeArrowheads="1"/>
          </p:cNvPicPr>
          <p:nvPr/>
        </p:nvPicPr>
        <p:blipFill>
          <a:blip r:embed="rId3" cstate="print"/>
          <a:srcRect/>
          <a:stretch>
            <a:fillRect/>
          </a:stretch>
        </p:blipFill>
        <p:spPr bwMode="auto">
          <a:xfrm>
            <a:off x="1143000" y="1676400"/>
            <a:ext cx="6931711" cy="5181600"/>
          </a:xfrm>
          <a:prstGeom prst="rect">
            <a:avLst/>
          </a:prstGeom>
          <a:noFill/>
          <a:ln w="9525">
            <a:noFill/>
            <a:miter lim="800000"/>
            <a:headEnd/>
            <a:tailEnd/>
          </a:ln>
        </p:spPr>
      </p:pic>
    </p:spTree>
    <p:extLst>
      <p:ext uri="{BB962C8B-B14F-4D97-AF65-F5344CB8AC3E}">
        <p14:creationId xmlns:p14="http://schemas.microsoft.com/office/powerpoint/2010/main" val="441555489"/>
      </p:ext>
    </p:extLst>
  </p:cSld>
  <p:clrMapOvr>
    <a:masterClrMapping/>
  </p:clrMapOvr>
  <p:transition spd="med">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685800"/>
            <a:ext cx="8229600" cy="1143000"/>
          </a:xfrm>
        </p:spPr>
        <p:txBody>
          <a:bodyPr/>
          <a:lstStyle/>
          <a:p>
            <a:r>
              <a:rPr lang="en-US" smtClean="0"/>
              <a:t>Expectancy Theory, Cont’d</a:t>
            </a:r>
          </a:p>
        </p:txBody>
      </p:sp>
      <p:sp>
        <p:nvSpPr>
          <p:cNvPr id="9219" name="Rectangle 3"/>
          <p:cNvSpPr>
            <a:spLocks noGrp="1" noChangeArrowheads="1"/>
          </p:cNvSpPr>
          <p:nvPr>
            <p:ph type="body" idx="1"/>
          </p:nvPr>
        </p:nvSpPr>
        <p:spPr/>
        <p:txBody>
          <a:bodyPr/>
          <a:lstStyle/>
          <a:p>
            <a:r>
              <a:rPr lang="en-US" sz="2800" b="1" i="1" dirty="0" smtClean="0"/>
              <a:t>Expectancy</a:t>
            </a:r>
            <a:r>
              <a:rPr lang="en-US" sz="2800" b="1" dirty="0" smtClean="0"/>
              <a:t> </a:t>
            </a:r>
            <a:r>
              <a:rPr lang="en-US" sz="2800" dirty="0" smtClean="0"/>
              <a:t>- belief that a high level of effort will result in successful performance (E → P).</a:t>
            </a:r>
          </a:p>
          <a:p>
            <a:pPr lvl="1">
              <a:buNone/>
            </a:pPr>
            <a:endParaRPr lang="en-US" sz="1050" b="1" i="1" dirty="0" smtClean="0"/>
          </a:p>
          <a:p>
            <a:pPr lvl="1"/>
            <a:r>
              <a:rPr lang="en-US" sz="2400" dirty="0" smtClean="0"/>
              <a:t>Is influenced by </a:t>
            </a:r>
            <a:r>
              <a:rPr lang="en-US" sz="2400" b="1" i="1" dirty="0" smtClean="0"/>
              <a:t>self-efficacy</a:t>
            </a:r>
            <a:r>
              <a:rPr lang="en-US" sz="2400" b="1" dirty="0" smtClean="0"/>
              <a:t> </a:t>
            </a:r>
            <a:r>
              <a:rPr lang="en-US" sz="2400" dirty="0" smtClean="0"/>
              <a:t>(belief that you have the capabilities needed).</a:t>
            </a:r>
          </a:p>
          <a:p>
            <a:pPr lvl="1">
              <a:buNone/>
            </a:pPr>
            <a:endParaRPr lang="en-US" sz="1000" dirty="0" smtClean="0"/>
          </a:p>
          <a:p>
            <a:pPr lvl="2"/>
            <a:r>
              <a:rPr lang="en-US" dirty="0" smtClean="0"/>
              <a:t>Based on: </a:t>
            </a:r>
          </a:p>
          <a:p>
            <a:pPr lvl="3"/>
            <a:r>
              <a:rPr lang="en-US" sz="2400" dirty="0" smtClean="0"/>
              <a:t>Past accomplishments</a:t>
            </a:r>
          </a:p>
          <a:p>
            <a:pPr lvl="3"/>
            <a:r>
              <a:rPr lang="en-US" sz="2400" dirty="0" smtClean="0"/>
              <a:t>Vicarious experiences</a:t>
            </a:r>
          </a:p>
          <a:p>
            <a:pPr lvl="3"/>
            <a:r>
              <a:rPr lang="en-US" sz="2400" dirty="0" smtClean="0"/>
              <a:t>Verbal persuasion</a:t>
            </a:r>
          </a:p>
          <a:p>
            <a:pPr lvl="3"/>
            <a:r>
              <a:rPr lang="en-US" sz="2400" dirty="0" smtClean="0"/>
              <a:t>Emotional cues</a:t>
            </a:r>
          </a:p>
        </p:txBody>
      </p:sp>
    </p:spTree>
    <p:extLst>
      <p:ext uri="{BB962C8B-B14F-4D97-AF65-F5344CB8AC3E}">
        <p14:creationId xmlns:p14="http://schemas.microsoft.com/office/powerpoint/2010/main" val="784978657"/>
      </p:ext>
    </p:extLst>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49613"/>
            <a:ext cx="8229600" cy="1143000"/>
          </a:xfrm>
        </p:spPr>
        <p:txBody>
          <a:bodyPr/>
          <a:lstStyle/>
          <a:p>
            <a:r>
              <a:rPr lang="en-US" dirty="0" smtClean="0"/>
              <a:t>Expectancy Theory </a:t>
            </a:r>
            <a:r>
              <a:rPr lang="en-US" smtClean="0"/>
              <a:t>in Action</a:t>
            </a:r>
            <a:endParaRPr lang="en-US" dirty="0"/>
          </a:p>
        </p:txBody>
      </p:sp>
      <p:pic>
        <p:nvPicPr>
          <p:cNvPr id="5" name="Picture 8"/>
          <p:cNvPicPr>
            <a:picLocks noChangeAspect="1" noChangeArrowheads="1"/>
          </p:cNvPicPr>
          <p:nvPr/>
        </p:nvPicPr>
        <p:blipFill>
          <a:blip r:embed="rId3" cstate="print"/>
          <a:srcRect/>
          <a:stretch>
            <a:fillRect/>
          </a:stretch>
        </p:blipFill>
        <p:spPr bwMode="auto">
          <a:xfrm>
            <a:off x="1143001" y="1676400"/>
            <a:ext cx="6629399" cy="4955615"/>
          </a:xfrm>
          <a:prstGeom prst="rect">
            <a:avLst/>
          </a:prstGeom>
          <a:noFill/>
          <a:ln w="9525">
            <a:noFill/>
            <a:miter lim="800000"/>
            <a:headEnd/>
            <a:tailEnd/>
          </a:ln>
        </p:spPr>
      </p:pic>
    </p:spTree>
    <p:extLst>
      <p:ext uri="{BB962C8B-B14F-4D97-AF65-F5344CB8AC3E}">
        <p14:creationId xmlns:p14="http://schemas.microsoft.com/office/powerpoint/2010/main" val="604244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700391"/>
            <a:ext cx="8229600" cy="1143000"/>
          </a:xfrm>
        </p:spPr>
        <p:txBody>
          <a:bodyPr/>
          <a:lstStyle/>
          <a:p>
            <a:r>
              <a:rPr lang="en-US" smtClean="0"/>
              <a:t>Goal Setting Theory</a:t>
            </a:r>
          </a:p>
        </p:txBody>
      </p:sp>
      <p:sp>
        <p:nvSpPr>
          <p:cNvPr id="17411" name="Rectangle 3"/>
          <p:cNvSpPr>
            <a:spLocks noGrp="1" noChangeArrowheads="1"/>
          </p:cNvSpPr>
          <p:nvPr>
            <p:ph type="body" idx="1"/>
          </p:nvPr>
        </p:nvSpPr>
        <p:spPr>
          <a:xfrm>
            <a:off x="457200" y="1828800"/>
            <a:ext cx="8388350" cy="4522788"/>
          </a:xfrm>
        </p:spPr>
        <p:txBody>
          <a:bodyPr>
            <a:normAutofit lnSpcReduction="10000"/>
          </a:bodyPr>
          <a:lstStyle/>
          <a:p>
            <a:r>
              <a:rPr lang="en-US" sz="3600" dirty="0" smtClean="0"/>
              <a:t>Views goals as the primary drivers of the intensity and persistence of effort.</a:t>
            </a:r>
          </a:p>
          <a:p>
            <a:pPr lvl="1"/>
            <a:r>
              <a:rPr lang="en-US" dirty="0" smtClean="0"/>
              <a:t>Assigning </a:t>
            </a:r>
            <a:r>
              <a:rPr lang="en-US" b="1" i="1" dirty="0"/>
              <a:t>specific and difficult goals</a:t>
            </a:r>
            <a:r>
              <a:rPr lang="en-US" b="1" dirty="0"/>
              <a:t> </a:t>
            </a:r>
            <a:r>
              <a:rPr lang="en-US" dirty="0"/>
              <a:t>results in higher performance</a:t>
            </a:r>
            <a:endParaRPr lang="en-US" dirty="0" smtClean="0"/>
          </a:p>
          <a:p>
            <a:r>
              <a:rPr lang="en-US" sz="3600" dirty="0" smtClean="0"/>
              <a:t>Theory in action: Management by objectives/SMART(ER) goals</a:t>
            </a:r>
          </a:p>
          <a:p>
            <a:pPr lvl="1">
              <a:buNone/>
            </a:pPr>
            <a:endParaRPr lang="en-US" sz="1050" dirty="0" smtClean="0"/>
          </a:p>
          <a:p>
            <a:pPr marL="457200" lvl="1" indent="0">
              <a:buNone/>
            </a:pPr>
            <a:endParaRPr lang="en-US" dirty="0" smtClean="0"/>
          </a:p>
          <a:p>
            <a:pPr>
              <a:buFont typeface="Arial" charset="0"/>
              <a:buNone/>
            </a:pPr>
            <a:r>
              <a:rPr lang="en-US" i="1" dirty="0" smtClean="0"/>
              <a:t>         </a:t>
            </a:r>
          </a:p>
          <a:p>
            <a:pPr lvl="1"/>
            <a:endParaRPr lang="en-US" dirty="0" smtClean="0"/>
          </a:p>
        </p:txBody>
      </p:sp>
    </p:spTree>
    <p:extLst>
      <p:ext uri="{BB962C8B-B14F-4D97-AF65-F5344CB8AC3E}">
        <p14:creationId xmlns:p14="http://schemas.microsoft.com/office/powerpoint/2010/main" val="1111118240"/>
      </p:ext>
    </p:extLst>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dirty="0" smtClean="0"/>
              <a:t>Goal Difficulty and Task Performance</a:t>
            </a:r>
          </a:p>
        </p:txBody>
      </p:sp>
      <p:pic>
        <p:nvPicPr>
          <p:cNvPr id="18436" name="Picture 8"/>
          <p:cNvPicPr>
            <a:picLocks noChangeAspect="1" noChangeArrowheads="1"/>
          </p:cNvPicPr>
          <p:nvPr/>
        </p:nvPicPr>
        <p:blipFill>
          <a:blip r:embed="rId3" cstate="print"/>
          <a:srcRect/>
          <a:stretch>
            <a:fillRect/>
          </a:stretch>
        </p:blipFill>
        <p:spPr bwMode="auto">
          <a:xfrm>
            <a:off x="1752600" y="2260600"/>
            <a:ext cx="5605463" cy="4597400"/>
          </a:xfrm>
          <a:prstGeom prst="rect">
            <a:avLst/>
          </a:prstGeom>
          <a:noFill/>
          <a:ln w="9525">
            <a:noFill/>
            <a:miter lim="800000"/>
            <a:headEnd/>
            <a:tailEnd/>
          </a:ln>
        </p:spPr>
      </p:pic>
      <p:sp>
        <p:nvSpPr>
          <p:cNvPr id="7" name="Rectangle 6"/>
          <p:cNvSpPr/>
          <p:nvPr/>
        </p:nvSpPr>
        <p:spPr>
          <a:xfrm>
            <a:off x="2286000" y="1752600"/>
            <a:ext cx="4495800" cy="523220"/>
          </a:xfrm>
          <a:prstGeom prst="rect">
            <a:avLst/>
          </a:prstGeom>
        </p:spPr>
        <p:txBody>
          <a:bodyPr wrap="square">
            <a:spAutoFit/>
          </a:bodyPr>
          <a:lstStyle/>
          <a:p>
            <a:pPr algn="ctr"/>
            <a:r>
              <a:rPr lang="en-US" sz="2800" i="1" dirty="0" smtClean="0"/>
              <a:t>What is a difficult goal?</a:t>
            </a:r>
            <a:r>
              <a:rPr lang="en-US" i="1" dirty="0" smtClean="0"/>
              <a:t> </a:t>
            </a:r>
            <a:endParaRPr lang="en-US" dirty="0"/>
          </a:p>
        </p:txBody>
      </p:sp>
    </p:spTree>
    <p:extLst>
      <p:ext uri="{BB962C8B-B14F-4D97-AF65-F5344CB8AC3E}">
        <p14:creationId xmlns:p14="http://schemas.microsoft.com/office/powerpoint/2010/main" val="1406876115"/>
      </p:ext>
    </p:extLst>
  </p:cSld>
  <p:clrMapOvr>
    <a:masterClrMapping/>
  </p:clrMapOvr>
  <p:transition spd="med">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4"/>
          <p:cNvSpPr>
            <a:spLocks noGrp="1" noChangeArrowheads="1"/>
          </p:cNvSpPr>
          <p:nvPr>
            <p:ph type="title"/>
          </p:nvPr>
        </p:nvSpPr>
        <p:spPr>
          <a:xfrm>
            <a:off x="8106" y="673826"/>
            <a:ext cx="8229600" cy="1143000"/>
          </a:xfrm>
        </p:spPr>
        <p:txBody>
          <a:bodyPr/>
          <a:lstStyle/>
          <a:p>
            <a:r>
              <a:rPr lang="en-US" smtClean="0">
                <a:ea typeface="ＭＳ Ｐゴシック"/>
                <a:cs typeface="ＭＳ Ｐゴシック"/>
              </a:rPr>
              <a:t>Learned Needs Theory</a:t>
            </a:r>
          </a:p>
        </p:txBody>
      </p:sp>
      <p:sp>
        <p:nvSpPr>
          <p:cNvPr id="48133" name="Rectangle 5"/>
          <p:cNvSpPr>
            <a:spLocks noGrp="1" noChangeArrowheads="1"/>
          </p:cNvSpPr>
          <p:nvPr>
            <p:ph idx="1"/>
          </p:nvPr>
        </p:nvSpPr>
        <p:spPr>
          <a:xfrm>
            <a:off x="304800" y="1816826"/>
            <a:ext cx="8208963" cy="4784725"/>
          </a:xfrm>
        </p:spPr>
        <p:txBody>
          <a:bodyPr rtlCol="0">
            <a:normAutofit lnSpcReduction="10000"/>
          </a:bodyPr>
          <a:lstStyle/>
          <a:p>
            <a:pPr fontAlgn="auto">
              <a:spcAft>
                <a:spcPts val="0"/>
              </a:spcAft>
              <a:defRPr/>
            </a:pPr>
            <a:r>
              <a:rPr lang="en-US" dirty="0">
                <a:ea typeface="ＭＳ Ｐゴシック" pitchFamily="-65" charset="-128"/>
              </a:rPr>
              <a:t>N</a:t>
            </a:r>
            <a:r>
              <a:rPr lang="en-US" dirty="0" smtClean="0">
                <a:ea typeface="ＭＳ Ｐゴシック" pitchFamily="-65" charset="-128"/>
              </a:rPr>
              <a:t>eeds can be “learned” -- </a:t>
            </a:r>
            <a:r>
              <a:rPr lang="en-US" dirty="0" smtClean="0"/>
              <a:t>strengthened through reinforcement, learning, and social conditions</a:t>
            </a:r>
          </a:p>
          <a:p>
            <a:pPr fontAlgn="auto">
              <a:spcAft>
                <a:spcPts val="0"/>
              </a:spcAft>
              <a:defRPr/>
            </a:pPr>
            <a:r>
              <a:rPr lang="en-US" dirty="0" smtClean="0">
                <a:ea typeface="ＭＳ Ｐゴシック" pitchFamily="-65" charset="-128"/>
              </a:rPr>
              <a:t>Three learned needs studied by McClelland</a:t>
            </a:r>
          </a:p>
          <a:p>
            <a:pPr lvl="1" fontAlgn="auto">
              <a:spcAft>
                <a:spcPts val="0"/>
              </a:spcAft>
              <a:buClr>
                <a:schemeClr val="accent1">
                  <a:lumMod val="50000"/>
                </a:schemeClr>
              </a:buClr>
              <a:defRPr/>
            </a:pPr>
            <a:r>
              <a:rPr lang="en-US" sz="2200" dirty="0">
                <a:ea typeface="ＭＳ Ｐゴシック" pitchFamily="-65" charset="-128"/>
              </a:rPr>
              <a:t>Need for </a:t>
            </a:r>
            <a:r>
              <a:rPr lang="en-US" sz="2200" dirty="0" smtClean="0">
                <a:ea typeface="ＭＳ Ｐゴシック" pitchFamily="-65" charset="-128"/>
              </a:rPr>
              <a:t>achievement -- </a:t>
            </a:r>
            <a:r>
              <a:rPr lang="en-US" sz="2200" dirty="0" smtClean="0">
                <a:ea typeface="Tahoma" pitchFamily="-65" charset="0"/>
                <a:cs typeface="Tahoma" pitchFamily="-65" charset="0"/>
              </a:rPr>
              <a:t>reach </a:t>
            </a:r>
            <a:r>
              <a:rPr lang="en-US" sz="2200" dirty="0">
                <a:ea typeface="Tahoma" pitchFamily="-65" charset="0"/>
                <a:cs typeface="Tahoma" pitchFamily="-65" charset="0"/>
              </a:rPr>
              <a:t>goals, take responsibility </a:t>
            </a:r>
          </a:p>
          <a:p>
            <a:pPr lvl="1" fontAlgn="auto">
              <a:spcAft>
                <a:spcPts val="0"/>
              </a:spcAft>
              <a:buClr>
                <a:schemeClr val="accent1">
                  <a:lumMod val="50000"/>
                </a:schemeClr>
              </a:buClr>
              <a:defRPr/>
            </a:pPr>
            <a:r>
              <a:rPr lang="en-US" sz="2200" dirty="0" smtClean="0">
                <a:ea typeface="ＭＳ Ｐゴシック" pitchFamily="-65" charset="-128"/>
              </a:rPr>
              <a:t>Need </a:t>
            </a:r>
            <a:r>
              <a:rPr lang="en-US" sz="2200" dirty="0">
                <a:ea typeface="ＭＳ Ｐゴシック" pitchFamily="-65" charset="-128"/>
              </a:rPr>
              <a:t>for </a:t>
            </a:r>
            <a:r>
              <a:rPr lang="en-US" sz="2200" dirty="0" smtClean="0">
                <a:ea typeface="ＭＳ Ｐゴシック" pitchFamily="-65" charset="-128"/>
              </a:rPr>
              <a:t>affiliation -- </a:t>
            </a:r>
            <a:r>
              <a:rPr lang="en-US" sz="2200" dirty="0" smtClean="0">
                <a:ea typeface="Tahoma" pitchFamily="-65" charset="0"/>
                <a:cs typeface="Tahoma" pitchFamily="-65" charset="0"/>
              </a:rPr>
              <a:t>seek </a:t>
            </a:r>
            <a:r>
              <a:rPr lang="en-US" sz="2200" dirty="0">
                <a:ea typeface="Tahoma" pitchFamily="-65" charset="0"/>
                <a:cs typeface="Tahoma" pitchFamily="-65" charset="0"/>
              </a:rPr>
              <a:t>approval, </a:t>
            </a:r>
            <a:r>
              <a:rPr lang="en-US" sz="2200" dirty="0" smtClean="0">
                <a:ea typeface="Tahoma" pitchFamily="-65" charset="0"/>
                <a:cs typeface="Tahoma" pitchFamily="-65" charset="0"/>
              </a:rPr>
              <a:t>avoid </a:t>
            </a:r>
            <a:r>
              <a:rPr lang="en-US" sz="2200" dirty="0">
                <a:ea typeface="Tahoma" pitchFamily="-65" charset="0"/>
                <a:cs typeface="Tahoma" pitchFamily="-65" charset="0"/>
              </a:rPr>
              <a:t>conflict</a:t>
            </a:r>
          </a:p>
          <a:p>
            <a:pPr lvl="1" fontAlgn="auto">
              <a:spcAft>
                <a:spcPts val="0"/>
              </a:spcAft>
              <a:buClr>
                <a:schemeClr val="accent1">
                  <a:lumMod val="50000"/>
                </a:schemeClr>
              </a:buClr>
              <a:defRPr/>
            </a:pPr>
            <a:r>
              <a:rPr lang="en-US" sz="2200" dirty="0" smtClean="0">
                <a:ea typeface="ＭＳ Ｐゴシック" pitchFamily="-65" charset="-128"/>
              </a:rPr>
              <a:t>Need </a:t>
            </a:r>
            <a:r>
              <a:rPr lang="en-US" sz="2200" dirty="0">
                <a:ea typeface="ＭＳ Ｐゴシック" pitchFamily="-65" charset="-128"/>
              </a:rPr>
              <a:t>for </a:t>
            </a:r>
            <a:r>
              <a:rPr lang="en-US" sz="2200" dirty="0" smtClean="0">
                <a:ea typeface="ＭＳ Ｐゴシック" pitchFamily="-65" charset="-128"/>
              </a:rPr>
              <a:t>power – </a:t>
            </a:r>
            <a:r>
              <a:rPr lang="en-US" sz="2200" dirty="0" smtClean="0">
                <a:ea typeface="Tahoma" pitchFamily="-65" charset="0"/>
                <a:cs typeface="Tahoma" pitchFamily="-65" charset="0"/>
              </a:rPr>
              <a:t>control </a:t>
            </a:r>
            <a:r>
              <a:rPr lang="en-US" sz="2200" dirty="0">
                <a:ea typeface="Tahoma" pitchFamily="-65" charset="0"/>
                <a:cs typeface="Tahoma" pitchFamily="-65" charset="0"/>
              </a:rPr>
              <a:t>one’s </a:t>
            </a:r>
            <a:r>
              <a:rPr lang="en-US" sz="2200" dirty="0" smtClean="0">
                <a:ea typeface="Tahoma" pitchFamily="-65" charset="0"/>
                <a:cs typeface="Tahoma" pitchFamily="-65" charset="0"/>
              </a:rPr>
              <a:t>environment</a:t>
            </a:r>
          </a:p>
          <a:p>
            <a:pPr fontAlgn="auto">
              <a:spcAft>
                <a:spcPts val="0"/>
              </a:spcAft>
              <a:defRPr/>
            </a:pPr>
            <a:r>
              <a:rPr lang="en-US" sz="2400" dirty="0"/>
              <a:t>Successful entrepreneurs tend to have a high </a:t>
            </a:r>
            <a:r>
              <a:rPr lang="en-US" sz="2400" dirty="0" err="1" smtClean="0"/>
              <a:t>nAch</a:t>
            </a:r>
            <a:endParaRPr lang="en-US" sz="2400" dirty="0"/>
          </a:p>
          <a:p>
            <a:pPr fontAlgn="auto">
              <a:spcAft>
                <a:spcPts val="0"/>
              </a:spcAft>
              <a:defRPr/>
            </a:pPr>
            <a:r>
              <a:rPr lang="en-US" sz="2400" dirty="0" smtClean="0">
                <a:ea typeface="Tahoma" pitchFamily="-65" charset="0"/>
                <a:cs typeface="Tahoma" pitchFamily="-65" charset="0"/>
              </a:rPr>
              <a:t>Successful leaders tend to have relatively low </a:t>
            </a:r>
            <a:r>
              <a:rPr lang="en-US" sz="2400" dirty="0" err="1" smtClean="0">
                <a:ea typeface="Tahoma" pitchFamily="-65" charset="0"/>
                <a:cs typeface="Tahoma" pitchFamily="-65" charset="0"/>
              </a:rPr>
              <a:t>nAff</a:t>
            </a:r>
            <a:r>
              <a:rPr lang="en-US" sz="2400" dirty="0" smtClean="0">
                <a:ea typeface="Tahoma" pitchFamily="-65" charset="0"/>
                <a:cs typeface="Tahoma" pitchFamily="-65" charset="0"/>
              </a:rPr>
              <a:t> and relatively high socialized </a:t>
            </a:r>
            <a:r>
              <a:rPr lang="en-US" sz="2400" dirty="0" err="1" smtClean="0">
                <a:ea typeface="Tahoma" pitchFamily="-65" charset="0"/>
                <a:cs typeface="Tahoma" pitchFamily="-65" charset="0"/>
              </a:rPr>
              <a:t>nPow</a:t>
            </a:r>
            <a:endParaRPr lang="en-US" sz="2600" dirty="0">
              <a:ea typeface="Tahoma" pitchFamily="-65" charset="0"/>
              <a:cs typeface="Tahoma" pitchFamily="-65" charset="0"/>
            </a:endParaRPr>
          </a:p>
        </p:txBody>
      </p:sp>
      <p:sp>
        <p:nvSpPr>
          <p:cNvPr id="9" name="Rectangle 21"/>
          <p:cNvSpPr>
            <a:spLocks noChangeArrowheads="1"/>
          </p:cNvSpPr>
          <p:nvPr/>
        </p:nvSpPr>
        <p:spPr bwMode="auto">
          <a:xfrm>
            <a:off x="6915150" y="6346825"/>
            <a:ext cx="2133600" cy="457200"/>
          </a:xfrm>
          <a:prstGeom prst="rect">
            <a:avLst/>
          </a:prstGeom>
          <a:noFill/>
          <a:ln w="9525">
            <a:noFill/>
            <a:miter lim="800000"/>
            <a:headEnd/>
            <a:tailEnd/>
          </a:ln>
        </p:spPr>
        <p:txBody>
          <a:bodyPr anchor="b"/>
          <a:lstStyle/>
          <a:p>
            <a:pPr algn="r"/>
            <a:r>
              <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rPr>
              <a:t>5-</a:t>
            </a:r>
            <a:fld id="{39EE8BD3-CBB9-4865-9234-D42827822BA6}" type="slidenum">
              <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rPr>
              <a:pPr algn="r"/>
              <a:t>14</a:t>
            </a:fld>
            <a:endPar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364460803"/>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19100" y="685800"/>
            <a:ext cx="8229600" cy="1143000"/>
          </a:xfrm>
        </p:spPr>
        <p:txBody>
          <a:bodyPr/>
          <a:lstStyle/>
          <a:p>
            <a:r>
              <a:rPr lang="en-US" smtClean="0"/>
              <a:t>Equity Theory</a:t>
            </a:r>
          </a:p>
        </p:txBody>
      </p:sp>
      <p:sp>
        <p:nvSpPr>
          <p:cNvPr id="22531" name="Rectangle 3"/>
          <p:cNvSpPr>
            <a:spLocks noGrp="1" noChangeArrowheads="1"/>
          </p:cNvSpPr>
          <p:nvPr>
            <p:ph type="body" idx="1"/>
          </p:nvPr>
        </p:nvSpPr>
        <p:spPr>
          <a:xfrm>
            <a:off x="228600" y="1676400"/>
            <a:ext cx="8610600" cy="4449763"/>
          </a:xfrm>
        </p:spPr>
        <p:txBody>
          <a:bodyPr/>
          <a:lstStyle/>
          <a:p>
            <a:r>
              <a:rPr lang="en-US" dirty="0" smtClean="0"/>
              <a:t>Suggests motivation depends on what happens to </a:t>
            </a:r>
            <a:r>
              <a:rPr lang="en-US" i="1" dirty="0" smtClean="0"/>
              <a:t>other people.</a:t>
            </a:r>
          </a:p>
          <a:p>
            <a:pPr lvl="1">
              <a:buNone/>
            </a:pPr>
            <a:endParaRPr lang="en-US" sz="1050" dirty="0" smtClean="0"/>
          </a:p>
          <a:p>
            <a:pPr lvl="1"/>
            <a:r>
              <a:rPr lang="en-US" dirty="0" smtClean="0"/>
              <a:t>Employees create a “mental ledger” of their outcomes and inputs.</a:t>
            </a:r>
          </a:p>
          <a:p>
            <a:pPr lvl="1">
              <a:buNone/>
            </a:pPr>
            <a:endParaRPr lang="en-US" sz="1050" dirty="0" smtClean="0"/>
          </a:p>
          <a:p>
            <a:pPr lvl="1"/>
            <a:r>
              <a:rPr lang="en-US" dirty="0" smtClean="0"/>
              <a:t>Employees compare their outcomes-to-inputs ratio to the ratio of a </a:t>
            </a:r>
            <a:r>
              <a:rPr lang="en-US" b="1" i="1" dirty="0" smtClean="0"/>
              <a:t>comparison other</a:t>
            </a:r>
            <a:r>
              <a:rPr lang="en-US" dirty="0" smtClean="0"/>
              <a:t>.</a:t>
            </a:r>
          </a:p>
          <a:p>
            <a:pPr>
              <a:buNone/>
            </a:pPr>
            <a:endParaRPr lang="en-US" sz="1050" dirty="0" smtClean="0"/>
          </a:p>
          <a:p>
            <a:pPr lvl="2" eaLnBrk="1" hangingPunct="1"/>
            <a:r>
              <a:rPr lang="en-US" dirty="0" smtClean="0"/>
              <a:t>Referred to as “Cognitive calculus.”</a:t>
            </a:r>
          </a:p>
          <a:p>
            <a:pPr lvl="1">
              <a:buNone/>
            </a:pPr>
            <a:endParaRPr lang="en-US" dirty="0" smtClean="0"/>
          </a:p>
        </p:txBody>
      </p:sp>
    </p:spTree>
    <p:extLst>
      <p:ext uri="{BB962C8B-B14F-4D97-AF65-F5344CB8AC3E}">
        <p14:creationId xmlns:p14="http://schemas.microsoft.com/office/powerpoint/2010/main" val="1914486498"/>
      </p:ext>
    </p:extLst>
  </p:cSld>
  <p:clrMapOvr>
    <a:masterClrMapping/>
  </p:clrMapOvr>
  <p:transition spd="med">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dirty="0"/>
              <a:t>Figure 5.5: Equity Theory</a:t>
            </a:r>
          </a:p>
        </p:txBody>
      </p:sp>
      <p:sp>
        <p:nvSpPr>
          <p:cNvPr id="5" name="Slide Number Placeholder 4"/>
          <p:cNvSpPr>
            <a:spLocks noGrp="1"/>
          </p:cNvSpPr>
          <p:nvPr>
            <p:ph type="sldNum" sz="quarter" idx="12"/>
          </p:nvPr>
        </p:nvSpPr>
        <p:spPr/>
        <p:txBody>
          <a:bodyPr/>
          <a:lstStyle/>
          <a:p>
            <a:fld id="{55716F0A-BDD3-46CE-AA29-5E9A1521CF4A}" type="slidenum">
              <a:rPr lang="en-US" smtClean="0"/>
              <a:pPr/>
              <a:t>16</a:t>
            </a:fld>
            <a:endParaRPr lang="en-US"/>
          </a:p>
        </p:txBody>
      </p:sp>
      <p:sp>
        <p:nvSpPr>
          <p:cNvPr id="10" name="TextBox 9"/>
          <p:cNvSpPr txBox="1"/>
          <p:nvPr/>
        </p:nvSpPr>
        <p:spPr>
          <a:xfrm>
            <a:off x="381000" y="5394447"/>
            <a:ext cx="8305800" cy="646331"/>
          </a:xfrm>
          <a:prstGeom prst="rect">
            <a:avLst/>
          </a:prstGeom>
          <a:noFill/>
        </p:spPr>
        <p:txBody>
          <a:bodyPr wrap="square" rtlCol="0">
            <a:spAutoFit/>
          </a:bodyPr>
          <a:lstStyle/>
          <a:p>
            <a:r>
              <a:rPr lang="en-US" dirty="0"/>
              <a:t>Equity theory says we perceive the fairness of rewards as a ratio of input to outcome and compare our ratio to other people’s.</a:t>
            </a:r>
          </a:p>
        </p:txBody>
      </p:sp>
      <p:sp>
        <p:nvSpPr>
          <p:cNvPr id="9" name="Content Placeholder 9"/>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cap="all" dirty="0">
                <a:solidFill>
                  <a:srgbClr val="009E00"/>
                </a:solidFill>
                <a:latin typeface="Arial Narrow" panose="020B0606020202030204" pitchFamily="34" charset="0"/>
              </a:rPr>
              <a:t>Equity Theory</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8300" y="2654300"/>
            <a:ext cx="5791200" cy="217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2118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449094" y="609600"/>
            <a:ext cx="8229600" cy="1143000"/>
          </a:xfrm>
        </p:spPr>
        <p:txBody>
          <a:bodyPr/>
          <a:lstStyle/>
          <a:p>
            <a:pPr eaLnBrk="1" hangingPunct="1">
              <a:defRPr/>
            </a:pPr>
            <a:r>
              <a:rPr lang="en-US" dirty="0" smtClean="0"/>
              <a:t>Equity Theory, Cont’d</a:t>
            </a:r>
          </a:p>
        </p:txBody>
      </p:sp>
      <p:sp>
        <p:nvSpPr>
          <p:cNvPr id="25604" name="Rectangle 3"/>
          <p:cNvSpPr>
            <a:spLocks noGrp="1" noChangeArrowheads="1"/>
          </p:cNvSpPr>
          <p:nvPr>
            <p:ph type="body" idx="1"/>
          </p:nvPr>
        </p:nvSpPr>
        <p:spPr/>
        <p:txBody>
          <a:bodyPr/>
          <a:lstStyle/>
          <a:p>
            <a:pPr eaLnBrk="1" hangingPunct="1"/>
            <a:r>
              <a:rPr lang="en-US" dirty="0" smtClean="0"/>
              <a:t>Outcomes of “cognitive calculus”:</a:t>
            </a:r>
          </a:p>
          <a:p>
            <a:pPr eaLnBrk="1" hangingPunct="1">
              <a:buNone/>
            </a:pPr>
            <a:endParaRPr lang="en-US" sz="900" dirty="0" smtClean="0"/>
          </a:p>
          <a:p>
            <a:pPr marL="857250" lvl="2" indent="-457200" eaLnBrk="1" hangingPunct="1">
              <a:lnSpc>
                <a:spcPct val="150000"/>
              </a:lnSpc>
              <a:buFont typeface="Arial" charset="0"/>
              <a:buAutoNum type="arabicPeriod"/>
            </a:pPr>
            <a:r>
              <a:rPr lang="en-US" dirty="0" smtClean="0"/>
              <a:t>Your ratio is equal to your comparison other’s.</a:t>
            </a:r>
          </a:p>
          <a:p>
            <a:pPr marL="857250" lvl="2" indent="-457200" eaLnBrk="1" hangingPunct="1">
              <a:lnSpc>
                <a:spcPct val="150000"/>
              </a:lnSpc>
              <a:buFont typeface="+mj-lt"/>
              <a:buAutoNum type="arabicPeriod"/>
            </a:pPr>
            <a:r>
              <a:rPr lang="en-US" dirty="0" smtClean="0"/>
              <a:t>Your ratio is less than your comparison other’s.</a:t>
            </a:r>
          </a:p>
          <a:p>
            <a:pPr marL="1314450" lvl="3" indent="-457200" eaLnBrk="1" hangingPunct="1">
              <a:lnSpc>
                <a:spcPct val="150000"/>
              </a:lnSpc>
            </a:pPr>
            <a:r>
              <a:rPr lang="en-US" dirty="0" smtClean="0"/>
              <a:t>Increase your outcomes; decrease your inputs</a:t>
            </a:r>
          </a:p>
          <a:p>
            <a:pPr marL="857250" lvl="2" indent="-457200" eaLnBrk="1" hangingPunct="1">
              <a:lnSpc>
                <a:spcPct val="150000"/>
              </a:lnSpc>
              <a:buFont typeface="Arial" charset="0"/>
              <a:buAutoNum type="arabicPeriod"/>
            </a:pPr>
            <a:r>
              <a:rPr lang="en-US" dirty="0" smtClean="0"/>
              <a:t>Your ratio is greater than your comparison other’s</a:t>
            </a:r>
          </a:p>
          <a:p>
            <a:pPr marL="1314450" lvl="3" indent="-457200" eaLnBrk="1" hangingPunct="1">
              <a:lnSpc>
                <a:spcPct val="150000"/>
              </a:lnSpc>
            </a:pPr>
            <a:r>
              <a:rPr lang="en-US" dirty="0" smtClean="0"/>
              <a:t>Decrease your outcomes; increase your inputs</a:t>
            </a:r>
          </a:p>
          <a:p>
            <a:pPr lvl="1" eaLnBrk="1" hangingPunct="1">
              <a:buNone/>
            </a:pPr>
            <a:endParaRPr lang="en-US" dirty="0" smtClean="0"/>
          </a:p>
          <a:p>
            <a:pPr eaLnBrk="1" hangingPunct="1"/>
            <a:endParaRPr lang="en-US" dirty="0" smtClean="0"/>
          </a:p>
        </p:txBody>
      </p:sp>
    </p:spTree>
    <p:extLst>
      <p:ext uri="{BB962C8B-B14F-4D97-AF65-F5344CB8AC3E}">
        <p14:creationId xmlns:p14="http://schemas.microsoft.com/office/powerpoint/2010/main" val="80933560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762000"/>
            <a:ext cx="8229600" cy="1143000"/>
          </a:xfrm>
        </p:spPr>
        <p:txBody>
          <a:bodyPr/>
          <a:lstStyle/>
          <a:p>
            <a:pPr eaLnBrk="1" hangingPunct="1"/>
            <a:r>
              <a:rPr lang="en-US" dirty="0" smtClean="0"/>
              <a:t>Dimensions of Justice</a:t>
            </a:r>
          </a:p>
        </p:txBody>
      </p:sp>
      <p:sp>
        <p:nvSpPr>
          <p:cNvPr id="4" name="Content Placeholder 3"/>
          <p:cNvSpPr>
            <a:spLocks noGrp="1"/>
          </p:cNvSpPr>
          <p:nvPr>
            <p:ph idx="1"/>
          </p:nvPr>
        </p:nvSpPr>
        <p:spPr>
          <a:xfrm>
            <a:off x="457200" y="2332037"/>
            <a:ext cx="8229600" cy="4525963"/>
          </a:xfrm>
        </p:spPr>
        <p:txBody>
          <a:bodyPr/>
          <a:lstStyle/>
          <a:p>
            <a:pPr eaLnBrk="1" hangingPunct="1">
              <a:defRPr/>
            </a:pPr>
            <a:r>
              <a:rPr lang="en-US" dirty="0" smtClean="0"/>
              <a:t>Distributive justice</a:t>
            </a:r>
          </a:p>
          <a:p>
            <a:pPr eaLnBrk="1" hangingPunct="1">
              <a:buFont typeface="Wingdings" pitchFamily="2" charset="2"/>
              <a:buNone/>
              <a:defRPr/>
            </a:pPr>
            <a:endParaRPr lang="en-US" sz="1050" dirty="0" smtClean="0"/>
          </a:p>
          <a:p>
            <a:pPr eaLnBrk="1" hangingPunct="1">
              <a:defRPr/>
            </a:pPr>
            <a:r>
              <a:rPr lang="en-US" dirty="0" smtClean="0"/>
              <a:t>Procedural justice</a:t>
            </a:r>
          </a:p>
          <a:p>
            <a:pPr eaLnBrk="1" hangingPunct="1">
              <a:buFont typeface="Wingdings" pitchFamily="2" charset="2"/>
              <a:buNone/>
              <a:defRPr/>
            </a:pPr>
            <a:endParaRPr lang="en-US" sz="1050" dirty="0" smtClean="0"/>
          </a:p>
        </p:txBody>
      </p:sp>
    </p:spTree>
    <p:extLst>
      <p:ext uri="{BB962C8B-B14F-4D97-AF65-F5344CB8AC3E}">
        <p14:creationId xmlns:p14="http://schemas.microsoft.com/office/powerpoint/2010/main" val="1875531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447472" y="762000"/>
            <a:ext cx="8229600" cy="1143000"/>
          </a:xfrm>
        </p:spPr>
        <p:txBody>
          <a:bodyPr/>
          <a:lstStyle/>
          <a:p>
            <a:pPr eaLnBrk="1" hangingPunct="1"/>
            <a:r>
              <a:rPr lang="en-US" smtClean="0"/>
              <a:t>Distributive Justice</a:t>
            </a:r>
          </a:p>
        </p:txBody>
      </p:sp>
      <p:sp>
        <p:nvSpPr>
          <p:cNvPr id="349187" name="Rectangle 3"/>
          <p:cNvSpPr>
            <a:spLocks noGrp="1" noChangeArrowheads="1"/>
          </p:cNvSpPr>
          <p:nvPr>
            <p:ph type="body" idx="1"/>
          </p:nvPr>
        </p:nvSpPr>
        <p:spPr/>
        <p:txBody>
          <a:bodyPr/>
          <a:lstStyle/>
          <a:p>
            <a:pPr eaLnBrk="1" hangingPunct="1">
              <a:lnSpc>
                <a:spcPct val="90000"/>
              </a:lnSpc>
              <a:buFont typeface="Wingdings" pitchFamily="2" charset="2"/>
              <a:buNone/>
              <a:defRPr/>
            </a:pPr>
            <a:endParaRPr lang="en-US" sz="2800" b="1" i="1" dirty="0" smtClean="0"/>
          </a:p>
          <a:p>
            <a:pPr eaLnBrk="1" hangingPunct="1">
              <a:lnSpc>
                <a:spcPct val="90000"/>
              </a:lnSpc>
              <a:defRPr/>
            </a:pPr>
            <a:r>
              <a:rPr lang="en-US" dirty="0" smtClean="0"/>
              <a:t>Perceived fairness of decision-making outcomes.</a:t>
            </a:r>
          </a:p>
          <a:p>
            <a:pPr eaLnBrk="1" hangingPunct="1">
              <a:lnSpc>
                <a:spcPct val="90000"/>
              </a:lnSpc>
              <a:buFont typeface="Wingdings" pitchFamily="2" charset="2"/>
              <a:buNone/>
              <a:defRPr/>
            </a:pPr>
            <a:endParaRPr lang="en-US" sz="1050" dirty="0" smtClean="0"/>
          </a:p>
          <a:p>
            <a:pPr lvl="1" eaLnBrk="1" hangingPunct="1">
              <a:lnSpc>
                <a:spcPct val="90000"/>
              </a:lnSpc>
              <a:defRPr/>
            </a:pPr>
            <a:r>
              <a:rPr lang="en-US" dirty="0" smtClean="0"/>
              <a:t>Employees decide </a:t>
            </a:r>
            <a:r>
              <a:rPr lang="en-US" smtClean="0"/>
              <a:t>if outcomes </a:t>
            </a:r>
            <a:r>
              <a:rPr lang="en-US" dirty="0" smtClean="0"/>
              <a:t>(e.g., pay, rewards, and promotions) are allocated fairly (e.g., using equity norms).</a:t>
            </a:r>
          </a:p>
          <a:p>
            <a:pPr lvl="1" eaLnBrk="1" hangingPunct="1">
              <a:lnSpc>
                <a:spcPct val="90000"/>
              </a:lnSpc>
              <a:buFont typeface="Wingdings" pitchFamily="2" charset="2"/>
              <a:buNone/>
              <a:defRPr/>
            </a:pPr>
            <a:endParaRPr lang="en-US" sz="1050" dirty="0" smtClean="0"/>
          </a:p>
        </p:txBody>
      </p:sp>
    </p:spTree>
    <p:extLst>
      <p:ext uri="{BB962C8B-B14F-4D97-AF65-F5344CB8AC3E}">
        <p14:creationId xmlns:p14="http://schemas.microsoft.com/office/powerpoint/2010/main" val="1800010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719847"/>
            <a:ext cx="8229600" cy="1143000"/>
          </a:xfrm>
        </p:spPr>
        <p:txBody>
          <a:bodyPr/>
          <a:lstStyle/>
          <a:p>
            <a:pPr eaLnBrk="1" hangingPunct="1"/>
            <a:r>
              <a:rPr lang="en-US" smtClean="0"/>
              <a:t>Procedural Justice</a:t>
            </a:r>
          </a:p>
        </p:txBody>
      </p:sp>
      <p:sp>
        <p:nvSpPr>
          <p:cNvPr id="16387" name="Content Placeholder 2"/>
          <p:cNvSpPr>
            <a:spLocks noGrp="1"/>
          </p:cNvSpPr>
          <p:nvPr>
            <p:ph idx="1"/>
          </p:nvPr>
        </p:nvSpPr>
        <p:spPr>
          <a:xfrm>
            <a:off x="228600" y="1828800"/>
            <a:ext cx="8686800" cy="4813300"/>
          </a:xfrm>
        </p:spPr>
        <p:txBody>
          <a:bodyPr/>
          <a:lstStyle/>
          <a:p>
            <a:pPr eaLnBrk="1" hangingPunct="1">
              <a:lnSpc>
                <a:spcPct val="90000"/>
              </a:lnSpc>
            </a:pPr>
            <a:r>
              <a:rPr lang="en-US" dirty="0" smtClean="0"/>
              <a:t>Perceived fairness of decision-making processes.</a:t>
            </a:r>
          </a:p>
          <a:p>
            <a:pPr eaLnBrk="1" hangingPunct="1">
              <a:lnSpc>
                <a:spcPct val="90000"/>
              </a:lnSpc>
              <a:buFont typeface="Wingdings" pitchFamily="2" charset="2"/>
              <a:buNone/>
            </a:pPr>
            <a:endParaRPr lang="en-US" sz="1000" dirty="0" smtClean="0"/>
          </a:p>
          <a:p>
            <a:pPr lvl="1" eaLnBrk="1" hangingPunct="1">
              <a:lnSpc>
                <a:spcPct val="90000"/>
              </a:lnSpc>
              <a:buFont typeface="Wingdings" pitchFamily="2" charset="2"/>
              <a:buNone/>
            </a:pPr>
            <a:endParaRPr lang="en-US" sz="700" dirty="0" smtClean="0"/>
          </a:p>
          <a:p>
            <a:pPr lvl="1" eaLnBrk="1" hangingPunct="1">
              <a:lnSpc>
                <a:spcPct val="90000"/>
              </a:lnSpc>
            </a:pPr>
            <a:r>
              <a:rPr lang="en-US" sz="2400" dirty="0" smtClean="0"/>
              <a:t>Fostered when authorities adhere to Procedural Justice Rules:</a:t>
            </a:r>
          </a:p>
          <a:p>
            <a:pPr lvl="1" eaLnBrk="1" hangingPunct="1">
              <a:lnSpc>
                <a:spcPct val="90000"/>
              </a:lnSpc>
              <a:buNone/>
            </a:pPr>
            <a:endParaRPr lang="en-US" sz="800" dirty="0" smtClean="0"/>
          </a:p>
          <a:p>
            <a:pPr lvl="2" eaLnBrk="1" hangingPunct="1">
              <a:lnSpc>
                <a:spcPct val="90000"/>
              </a:lnSpc>
            </a:pPr>
            <a:r>
              <a:rPr lang="en-US" sz="2200" b="1" i="1" dirty="0" smtClean="0"/>
              <a:t>Voice</a:t>
            </a:r>
            <a:r>
              <a:rPr lang="en-US" sz="2200" dirty="0" smtClean="0"/>
              <a:t> – giving a chance to express opinions.</a:t>
            </a:r>
          </a:p>
          <a:p>
            <a:pPr lvl="2" eaLnBrk="1" hangingPunct="1">
              <a:lnSpc>
                <a:spcPct val="90000"/>
              </a:lnSpc>
              <a:buNone/>
            </a:pPr>
            <a:endParaRPr lang="en-US" sz="800" dirty="0" smtClean="0"/>
          </a:p>
          <a:p>
            <a:pPr lvl="2" eaLnBrk="1" hangingPunct="1">
              <a:lnSpc>
                <a:spcPct val="90000"/>
              </a:lnSpc>
            </a:pPr>
            <a:r>
              <a:rPr lang="en-US" sz="2200" b="1" i="1" dirty="0" err="1" smtClean="0"/>
              <a:t>Correctability</a:t>
            </a:r>
            <a:r>
              <a:rPr lang="en-US" sz="2200" dirty="0" smtClean="0"/>
              <a:t> – giving a chance to request an appeal.</a:t>
            </a:r>
          </a:p>
          <a:p>
            <a:pPr lvl="2" eaLnBrk="1" hangingPunct="1">
              <a:lnSpc>
                <a:spcPct val="90000"/>
              </a:lnSpc>
              <a:buNone/>
            </a:pPr>
            <a:endParaRPr lang="en-US" sz="800" dirty="0" smtClean="0"/>
          </a:p>
          <a:p>
            <a:pPr lvl="2" eaLnBrk="1" hangingPunct="1">
              <a:lnSpc>
                <a:spcPct val="90000"/>
              </a:lnSpc>
            </a:pPr>
            <a:r>
              <a:rPr lang="en-US" sz="2200" b="1" i="1" dirty="0" smtClean="0"/>
              <a:t>Consistency</a:t>
            </a:r>
            <a:r>
              <a:rPr lang="en-US" sz="2200" i="1" dirty="0" smtClean="0"/>
              <a:t>, </a:t>
            </a:r>
            <a:r>
              <a:rPr lang="en-US" sz="2200" b="1" i="1" dirty="0" smtClean="0"/>
              <a:t>bias suppression</a:t>
            </a:r>
            <a:r>
              <a:rPr lang="en-US" sz="2200" i="1" dirty="0" smtClean="0"/>
              <a:t>, </a:t>
            </a:r>
            <a:r>
              <a:rPr lang="en-US" sz="2200" b="1" i="1" dirty="0" smtClean="0"/>
              <a:t>representativeness</a:t>
            </a:r>
            <a:r>
              <a:rPr lang="en-US" sz="2200" dirty="0" smtClean="0"/>
              <a:t>, and </a:t>
            </a:r>
            <a:r>
              <a:rPr lang="en-US" sz="2200" b="1" i="1" dirty="0" smtClean="0"/>
              <a:t>accuracy</a:t>
            </a:r>
            <a:r>
              <a:rPr lang="en-US" sz="2200" dirty="0" smtClean="0"/>
              <a:t> - help ensure procedures are objective.</a:t>
            </a:r>
          </a:p>
          <a:p>
            <a:pPr eaLnBrk="1" hangingPunct="1"/>
            <a:endParaRPr lang="en-US" dirty="0" smtClean="0"/>
          </a:p>
        </p:txBody>
      </p:sp>
    </p:spTree>
    <p:extLst>
      <p:ext uri="{BB962C8B-B14F-4D97-AF65-F5344CB8AC3E}">
        <p14:creationId xmlns:p14="http://schemas.microsoft.com/office/powerpoint/2010/main" val="886888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304800" y="680936"/>
            <a:ext cx="8229600" cy="1143000"/>
          </a:xfrm>
        </p:spPr>
        <p:txBody>
          <a:bodyPr>
            <a:normAutofit fontScale="90000"/>
          </a:bodyPr>
          <a:lstStyle/>
          <a:p>
            <a:pPr eaLnBrk="1" hangingPunct="1"/>
            <a:r>
              <a:rPr lang="en-US" sz="4000" dirty="0" smtClean="0"/>
              <a:t>Distributive Justice and </a:t>
            </a:r>
            <a:br>
              <a:rPr lang="en-US" sz="4000" dirty="0" smtClean="0"/>
            </a:br>
            <a:r>
              <a:rPr lang="en-US" sz="4000" dirty="0" smtClean="0"/>
              <a:t>Procedural Justice</a:t>
            </a:r>
          </a:p>
        </p:txBody>
      </p:sp>
      <p:sp>
        <p:nvSpPr>
          <p:cNvPr id="17412" name="Rectangle 3"/>
          <p:cNvSpPr>
            <a:spLocks noGrp="1" noChangeArrowheads="1"/>
          </p:cNvSpPr>
          <p:nvPr>
            <p:ph type="body" idx="1"/>
          </p:nvPr>
        </p:nvSpPr>
        <p:spPr>
          <a:xfrm>
            <a:off x="0" y="1828800"/>
            <a:ext cx="8839200" cy="4622800"/>
          </a:xfrm>
        </p:spPr>
        <p:txBody>
          <a:bodyPr/>
          <a:lstStyle/>
          <a:p>
            <a:pPr algn="ctr" eaLnBrk="1" hangingPunct="1">
              <a:lnSpc>
                <a:spcPct val="90000"/>
              </a:lnSpc>
              <a:buFont typeface="Wingdings" pitchFamily="2" charset="2"/>
              <a:buNone/>
            </a:pPr>
            <a:r>
              <a:rPr lang="en-US" i="1" dirty="0" smtClean="0"/>
              <a:t>Does procedural justice really matter—don’t people just care about the outcomes they receive?</a:t>
            </a:r>
          </a:p>
          <a:p>
            <a:pPr eaLnBrk="1" hangingPunct="1">
              <a:lnSpc>
                <a:spcPct val="90000"/>
              </a:lnSpc>
            </a:pPr>
            <a:endParaRPr lang="en-US" sz="1200" dirty="0" smtClean="0"/>
          </a:p>
          <a:p>
            <a:pPr eaLnBrk="1" hangingPunct="1">
              <a:lnSpc>
                <a:spcPct val="90000"/>
              </a:lnSpc>
            </a:pPr>
            <a:r>
              <a:rPr lang="en-US" dirty="0" smtClean="0"/>
              <a:t>Distributive justice and procedural justice combine to influence employee reactions.</a:t>
            </a:r>
          </a:p>
          <a:p>
            <a:pPr lvl="1" eaLnBrk="1" hangingPunct="1">
              <a:lnSpc>
                <a:spcPct val="90000"/>
              </a:lnSpc>
            </a:pPr>
            <a:r>
              <a:rPr lang="en-US" dirty="0" smtClean="0"/>
              <a:t>When outcomes are bad, PJ becomes important.</a:t>
            </a:r>
          </a:p>
          <a:p>
            <a:pPr lvl="1" eaLnBrk="1" hangingPunct="1">
              <a:lnSpc>
                <a:spcPct val="90000"/>
              </a:lnSpc>
            </a:pPr>
            <a:r>
              <a:rPr lang="en-US" dirty="0" smtClean="0"/>
              <a:t>PJ tends to be a stronger driver of reactions than DJ.</a:t>
            </a:r>
          </a:p>
        </p:txBody>
      </p:sp>
    </p:spTree>
    <p:extLst>
      <p:ext uri="{BB962C8B-B14F-4D97-AF65-F5344CB8AC3E}">
        <p14:creationId xmlns:p14="http://schemas.microsoft.com/office/powerpoint/2010/main" val="118613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9E00"/>
                </a:solidFill>
              </a:rPr>
              <a:t>Motivation through Job Design </a:t>
            </a:r>
          </a:p>
        </p:txBody>
      </p:sp>
      <p:sp>
        <p:nvSpPr>
          <p:cNvPr id="3" name="Text Placeholder 2"/>
          <p:cNvSpPr>
            <a:spLocks noGrp="1"/>
          </p:cNvSpPr>
          <p:nvPr>
            <p:ph type="body" idx="1"/>
          </p:nvPr>
        </p:nvSpPr>
        <p:spPr/>
        <p:txBody>
          <a:bodyPr/>
          <a:lstStyle/>
          <a:p>
            <a:pPr marL="0" indent="0">
              <a:buNone/>
            </a:pPr>
            <a:r>
              <a:rPr lang="en-US" dirty="0" smtClean="0"/>
              <a:t>Job design is a method of setting forth the duties and responsibilities of a job with the intention of improving productivity and performance. </a:t>
            </a:r>
            <a:endParaRPr lang="en-US" dirty="0"/>
          </a:p>
        </p:txBody>
      </p:sp>
      <p:sp>
        <p:nvSpPr>
          <p:cNvPr id="5" name="Slide Number Placeholder 4"/>
          <p:cNvSpPr>
            <a:spLocks noGrp="1"/>
          </p:cNvSpPr>
          <p:nvPr>
            <p:ph type="sldNum" sz="quarter" idx="12"/>
          </p:nvPr>
        </p:nvSpPr>
        <p:spPr/>
        <p:txBody>
          <a:bodyPr/>
          <a:lstStyle/>
          <a:p>
            <a:fld id="{338267FD-A8DE-4A45-B8BC-DA0A5A820573}" type="slidenum">
              <a:rPr lang="en-US" smtClean="0"/>
              <a:pPr/>
              <a:t>22</a:t>
            </a:fld>
            <a:endParaRPr lang="en-US"/>
          </a:p>
        </p:txBody>
      </p:sp>
    </p:spTree>
    <p:extLst>
      <p:ext uri="{BB962C8B-B14F-4D97-AF65-F5344CB8AC3E}">
        <p14:creationId xmlns:p14="http://schemas.microsoft.com/office/powerpoint/2010/main" val="1447425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3"/>
          </p:nvPr>
        </p:nvSpPr>
        <p:spPr/>
        <p:txBody>
          <a:bodyPr/>
          <a:lstStyle/>
          <a:p>
            <a:r>
              <a:rPr lang="en-US" dirty="0"/>
              <a:t>Nontraditional Work Schedules</a:t>
            </a:r>
          </a:p>
        </p:txBody>
      </p:sp>
      <p:sp>
        <p:nvSpPr>
          <p:cNvPr id="2" name="Title 1"/>
          <p:cNvSpPr>
            <a:spLocks noGrp="1"/>
          </p:cNvSpPr>
          <p:nvPr>
            <p:ph type="title"/>
          </p:nvPr>
        </p:nvSpPr>
        <p:spPr/>
        <p:txBody>
          <a:bodyPr>
            <a:normAutofit fontScale="90000"/>
          </a:bodyPr>
          <a:lstStyle/>
          <a:p>
            <a:pPr marL="0" indent="0"/>
            <a:r>
              <a:rPr lang="en-US" dirty="0">
                <a:solidFill>
                  <a:schemeClr val="accent6">
                    <a:lumMod val="75000"/>
                  </a:schemeClr>
                </a:solidFill>
              </a:rPr>
              <a:t>Figure 6.4: Examples of Nontraditional Work Schedules</a:t>
            </a:r>
          </a:p>
        </p:txBody>
      </p:sp>
      <p:sp>
        <p:nvSpPr>
          <p:cNvPr id="4" name="Footer Placeholder 3"/>
          <p:cNvSpPr>
            <a:spLocks noGrp="1"/>
          </p:cNvSpPr>
          <p:nvPr>
            <p:ph type="ftr" sz="quarter" idx="11"/>
          </p:nvPr>
        </p:nvSpPr>
        <p:spPr/>
        <p:txBody>
          <a:bodyPr/>
          <a:lstStyle/>
          <a:p>
            <a:r>
              <a:rPr lang="en-US" smtClean="0"/>
              <a:t>Neck, Organizational Behavior. © SAGE Publications, 2017.</a:t>
            </a:r>
            <a:endParaRPr lang="en-US"/>
          </a:p>
        </p:txBody>
      </p:sp>
      <p:sp>
        <p:nvSpPr>
          <p:cNvPr id="5" name="Slide Number Placeholder 4"/>
          <p:cNvSpPr>
            <a:spLocks noGrp="1"/>
          </p:cNvSpPr>
          <p:nvPr>
            <p:ph type="sldNum" sz="quarter" idx="12"/>
          </p:nvPr>
        </p:nvSpPr>
        <p:spPr/>
        <p:txBody>
          <a:bodyPr/>
          <a:lstStyle/>
          <a:p>
            <a:fld id="{338267FD-A8DE-4A45-B8BC-DA0A5A820573}" type="slidenum">
              <a:rPr lang="en-US" smtClean="0"/>
              <a:pPr/>
              <a:t>23</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797" y="2743200"/>
            <a:ext cx="86868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6527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Wednesday</a:t>
            </a:r>
            <a:endParaRPr lang="en-US" dirty="0"/>
          </a:p>
        </p:txBody>
      </p:sp>
      <p:sp>
        <p:nvSpPr>
          <p:cNvPr id="3" name="Content Placeholder 2"/>
          <p:cNvSpPr>
            <a:spLocks noGrp="1"/>
          </p:cNvSpPr>
          <p:nvPr>
            <p:ph idx="1"/>
          </p:nvPr>
        </p:nvSpPr>
        <p:spPr>
          <a:xfrm>
            <a:off x="457200" y="1828800"/>
            <a:ext cx="8229600" cy="4525963"/>
          </a:xfrm>
        </p:spPr>
        <p:txBody>
          <a:bodyPr/>
          <a:lstStyle/>
          <a:p>
            <a:r>
              <a:rPr lang="en-US" dirty="0" smtClean="0"/>
              <a:t>Case study write-up due</a:t>
            </a:r>
          </a:p>
        </p:txBody>
      </p:sp>
    </p:spTree>
    <p:extLst>
      <p:ext uri="{BB962C8B-B14F-4D97-AF65-F5344CB8AC3E}">
        <p14:creationId xmlns:p14="http://schemas.microsoft.com/office/powerpoint/2010/main" val="352709913"/>
      </p:ext>
    </p:extLst>
  </p:cSld>
  <p:clrMapOvr>
    <a:masterClrMapping/>
  </p:clrMapOvr>
</p:sld>
</file>

<file path=ppt/theme/theme1.xml><?xml version="1.0" encoding="utf-8"?>
<a:theme xmlns:a="http://schemas.openxmlformats.org/drawingml/2006/main" name="Neck O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Neck OB Theme</Template>
  <TotalTime>221</TotalTime>
  <Words>1279</Words>
  <Application>Microsoft Macintosh PowerPoint</Application>
  <PresentationFormat>On-screen Show (4:3)</PresentationFormat>
  <Paragraphs>149</Paragraphs>
  <Slides>24</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 Narrow</vt:lpstr>
      <vt:lpstr>Calibri</vt:lpstr>
      <vt:lpstr>Gill Sans</vt:lpstr>
      <vt:lpstr>ＭＳ Ｐゴシック</vt:lpstr>
      <vt:lpstr>Tahoma</vt:lpstr>
      <vt:lpstr>Times New Roman</vt:lpstr>
      <vt:lpstr>Wingdings</vt:lpstr>
      <vt:lpstr>ヒラギノ角ゴ Pro W3</vt:lpstr>
      <vt:lpstr>Arial</vt:lpstr>
      <vt:lpstr>Neck OB Theme</vt:lpstr>
      <vt:lpstr>Agenda </vt:lpstr>
      <vt:lpstr>Motivation</vt:lpstr>
      <vt:lpstr>The Motivation Process</vt:lpstr>
      <vt:lpstr>Intrinsic Motivation</vt:lpstr>
      <vt:lpstr>Types of Extrinsic Rewards</vt:lpstr>
      <vt:lpstr>What is Motivation?</vt:lpstr>
      <vt:lpstr>Motivation and Effort</vt:lpstr>
      <vt:lpstr>Expectancy Theory</vt:lpstr>
      <vt:lpstr>Expectancy Theory</vt:lpstr>
      <vt:lpstr>Expectancy Theory, Cont’d</vt:lpstr>
      <vt:lpstr>Expectancy Theory in Action</vt:lpstr>
      <vt:lpstr>Goal Setting Theory</vt:lpstr>
      <vt:lpstr>Goal Difficulty and Task Performance</vt:lpstr>
      <vt:lpstr>Learned Needs Theory</vt:lpstr>
      <vt:lpstr>Equity Theory</vt:lpstr>
      <vt:lpstr>Figure 5.5: Equity Theory</vt:lpstr>
      <vt:lpstr>Equity Theory, Cont’d</vt:lpstr>
      <vt:lpstr>Dimensions of Justice</vt:lpstr>
      <vt:lpstr>Distributive Justice</vt:lpstr>
      <vt:lpstr>Procedural Justice</vt:lpstr>
      <vt:lpstr>Distributive Justice and  Procedural Justice</vt:lpstr>
      <vt:lpstr>Motivation through Job Design </vt:lpstr>
      <vt:lpstr>Figure 6.4: Examples of Nontraditional Work Schedules</vt:lpstr>
      <vt:lpstr>Wednesday</vt:lpstr>
    </vt:vector>
  </TitlesOfParts>
  <Company>Sage Publications</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Motivation: Concepts and Theoretical Perspectives</dc:title>
  <dc:creator>Bierach, Katie</dc:creator>
  <cp:lastModifiedBy>Microsoft Office User</cp:lastModifiedBy>
  <cp:revision>58</cp:revision>
  <dcterms:created xsi:type="dcterms:W3CDTF">2015-08-27T05:52:35Z</dcterms:created>
  <dcterms:modified xsi:type="dcterms:W3CDTF">2018-09-17T01:34:42Z</dcterms:modified>
</cp:coreProperties>
</file>